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Garet" panose="020B0604020202020204" charset="0"/>
      <p:regular r:id="rId16"/>
    </p:embeddedFont>
    <p:embeddedFont>
      <p:font typeface="Garet Bold" panose="020B0604020202020204" charset="0"/>
      <p:regular r:id="rId17"/>
    </p:embeddedFont>
    <p:embeddedFont>
      <p:font typeface="Mont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US"/>
          </a:p>
        </p:txBody>
      </p:sp>
      <p:sp>
        <p:nvSpPr>
          <p:cNvPr id="3" name="Freeform 3"/>
          <p:cNvSpPr/>
          <p:nvPr/>
        </p:nvSpPr>
        <p:spPr>
          <a:xfrm>
            <a:off x="0" y="0"/>
            <a:ext cx="18288000" cy="4273013"/>
          </a:xfrm>
          <a:custGeom>
            <a:avLst/>
            <a:gdLst/>
            <a:ahLst/>
            <a:cxnLst/>
            <a:rect l="l" t="t" r="r" b="b"/>
            <a:pathLst>
              <a:path w="18288000" h="4273013">
                <a:moveTo>
                  <a:pt x="0" y="0"/>
                </a:moveTo>
                <a:lnTo>
                  <a:pt x="18288000" y="0"/>
                </a:lnTo>
                <a:lnTo>
                  <a:pt x="18288000" y="4273013"/>
                </a:lnTo>
                <a:lnTo>
                  <a:pt x="0" y="4273013"/>
                </a:lnTo>
                <a:lnTo>
                  <a:pt x="0" y="0"/>
                </a:lnTo>
                <a:close/>
              </a:path>
            </a:pathLst>
          </a:custGeom>
          <a:blipFill>
            <a:blip r:embed="rId3"/>
            <a:stretch>
              <a:fillRect t="-255586"/>
            </a:stretch>
          </a:blipFill>
        </p:spPr>
        <p:txBody>
          <a:bodyPr/>
          <a:lstStyle/>
          <a:p>
            <a:endParaRPr lang="en-US"/>
          </a:p>
        </p:txBody>
      </p:sp>
      <p:sp>
        <p:nvSpPr>
          <p:cNvPr id="4" name="TextBox 4"/>
          <p:cNvSpPr txBox="1"/>
          <p:nvPr/>
        </p:nvSpPr>
        <p:spPr>
          <a:xfrm>
            <a:off x="405245" y="9220200"/>
            <a:ext cx="3826169" cy="396240"/>
          </a:xfrm>
          <a:prstGeom prst="rect">
            <a:avLst/>
          </a:prstGeom>
        </p:spPr>
        <p:txBody>
          <a:bodyPr lIns="0" tIns="0" rIns="0" bIns="0" rtlCol="0" anchor="t">
            <a:spAutoFit/>
          </a:bodyPr>
          <a:lstStyle/>
          <a:p>
            <a:pPr algn="l">
              <a:lnSpc>
                <a:spcPts val="3360"/>
              </a:lnSpc>
            </a:pPr>
            <a:r>
              <a:rPr lang="en-US" sz="2400">
                <a:solidFill>
                  <a:srgbClr val="FFFFFF"/>
                </a:solidFill>
                <a:latin typeface="Garet"/>
                <a:ea typeface="Garet"/>
                <a:cs typeface="Garet"/>
                <a:sym typeface="Garet"/>
              </a:rPr>
              <a:t>GOVINDU SATHRUWAN      </a:t>
            </a:r>
          </a:p>
        </p:txBody>
      </p:sp>
      <p:sp>
        <p:nvSpPr>
          <p:cNvPr id="5" name="TextBox 5"/>
          <p:cNvSpPr txBox="1"/>
          <p:nvPr/>
        </p:nvSpPr>
        <p:spPr>
          <a:xfrm>
            <a:off x="3877719" y="7961460"/>
            <a:ext cx="10532560" cy="552450"/>
          </a:xfrm>
          <a:prstGeom prst="rect">
            <a:avLst/>
          </a:prstGeom>
        </p:spPr>
        <p:txBody>
          <a:bodyPr lIns="0" tIns="0" rIns="0" bIns="0" rtlCol="0" anchor="t">
            <a:spAutoFit/>
          </a:bodyPr>
          <a:lstStyle/>
          <a:p>
            <a:pPr algn="ctr">
              <a:lnSpc>
                <a:spcPts val="4320"/>
              </a:lnSpc>
            </a:pPr>
            <a:r>
              <a:rPr lang="en-US" sz="3600" b="1" spc="1152" dirty="0">
                <a:solidFill>
                  <a:srgbClr val="FFBD59"/>
                </a:solidFill>
                <a:latin typeface="Garet Bold"/>
                <a:ea typeface="Garet Bold"/>
                <a:cs typeface="Garet Bold"/>
                <a:sym typeface="Garet Bold"/>
              </a:rPr>
              <a:t>GROUP ONE</a:t>
            </a:r>
          </a:p>
        </p:txBody>
      </p:sp>
      <p:sp>
        <p:nvSpPr>
          <p:cNvPr id="6" name="TextBox 6"/>
          <p:cNvSpPr txBox="1"/>
          <p:nvPr/>
        </p:nvSpPr>
        <p:spPr>
          <a:xfrm>
            <a:off x="2510202" y="781050"/>
            <a:ext cx="13267596" cy="1247775"/>
          </a:xfrm>
          <a:prstGeom prst="rect">
            <a:avLst/>
          </a:prstGeom>
        </p:spPr>
        <p:txBody>
          <a:bodyPr lIns="0" tIns="0" rIns="0" bIns="0" rtlCol="0" anchor="t">
            <a:spAutoFit/>
          </a:bodyPr>
          <a:lstStyle/>
          <a:p>
            <a:pPr algn="ctr">
              <a:lnSpc>
                <a:spcPts val="7921"/>
              </a:lnSpc>
            </a:pPr>
            <a:r>
              <a:rPr lang="en-US" sz="6601" b="1">
                <a:solidFill>
                  <a:srgbClr val="FFBD59"/>
                </a:solidFill>
                <a:latin typeface="Mont Bold"/>
                <a:ea typeface="Mont Bold"/>
                <a:cs typeface="Mont Bold"/>
                <a:sym typeface="Mont Bold"/>
              </a:rPr>
              <a:t>CUSTOMER CHURN IN TELCO</a:t>
            </a:r>
          </a:p>
        </p:txBody>
      </p:sp>
      <p:sp>
        <p:nvSpPr>
          <p:cNvPr id="7" name="TextBox 7"/>
          <p:cNvSpPr txBox="1"/>
          <p:nvPr/>
        </p:nvSpPr>
        <p:spPr>
          <a:xfrm>
            <a:off x="4690921" y="9220200"/>
            <a:ext cx="2703951" cy="396240"/>
          </a:xfrm>
          <a:prstGeom prst="rect">
            <a:avLst/>
          </a:prstGeom>
        </p:spPr>
        <p:txBody>
          <a:bodyPr lIns="0" tIns="0" rIns="0" bIns="0" rtlCol="0" anchor="t">
            <a:spAutoFit/>
          </a:bodyPr>
          <a:lstStyle/>
          <a:p>
            <a:pPr algn="l">
              <a:lnSpc>
                <a:spcPts val="3360"/>
              </a:lnSpc>
            </a:pPr>
            <a:r>
              <a:rPr lang="en-US" sz="2400">
                <a:solidFill>
                  <a:srgbClr val="FFFFFF"/>
                </a:solidFill>
                <a:latin typeface="Garet"/>
                <a:ea typeface="Garet"/>
                <a:cs typeface="Garet"/>
                <a:sym typeface="Garet"/>
              </a:rPr>
              <a:t>SHAHIK SHIYAM</a:t>
            </a:r>
          </a:p>
        </p:txBody>
      </p:sp>
      <p:sp>
        <p:nvSpPr>
          <p:cNvPr id="8" name="TextBox 8"/>
          <p:cNvSpPr txBox="1"/>
          <p:nvPr/>
        </p:nvSpPr>
        <p:spPr>
          <a:xfrm>
            <a:off x="7644254" y="9220200"/>
            <a:ext cx="3826169" cy="396240"/>
          </a:xfrm>
          <a:prstGeom prst="rect">
            <a:avLst/>
          </a:prstGeom>
        </p:spPr>
        <p:txBody>
          <a:bodyPr lIns="0" tIns="0" rIns="0" bIns="0" rtlCol="0" anchor="t">
            <a:spAutoFit/>
          </a:bodyPr>
          <a:lstStyle/>
          <a:p>
            <a:pPr algn="l">
              <a:lnSpc>
                <a:spcPts val="3360"/>
              </a:lnSpc>
            </a:pPr>
            <a:r>
              <a:rPr lang="en-US" sz="2400">
                <a:solidFill>
                  <a:srgbClr val="FFFFFF"/>
                </a:solidFill>
                <a:latin typeface="Garet"/>
                <a:ea typeface="Garet"/>
                <a:cs typeface="Garet"/>
                <a:sym typeface="Garet"/>
              </a:rPr>
              <a:t>ABDULLAH SHERIFFDEEN</a:t>
            </a:r>
          </a:p>
        </p:txBody>
      </p:sp>
      <p:sp>
        <p:nvSpPr>
          <p:cNvPr id="9" name="TextBox 9"/>
          <p:cNvSpPr txBox="1"/>
          <p:nvPr/>
        </p:nvSpPr>
        <p:spPr>
          <a:xfrm>
            <a:off x="11718073" y="9220200"/>
            <a:ext cx="2525953" cy="396240"/>
          </a:xfrm>
          <a:prstGeom prst="rect">
            <a:avLst/>
          </a:prstGeom>
        </p:spPr>
        <p:txBody>
          <a:bodyPr lIns="0" tIns="0" rIns="0" bIns="0" rtlCol="0" anchor="t">
            <a:spAutoFit/>
          </a:bodyPr>
          <a:lstStyle/>
          <a:p>
            <a:pPr algn="l">
              <a:lnSpc>
                <a:spcPts val="3360"/>
              </a:lnSpc>
            </a:pPr>
            <a:r>
              <a:rPr lang="en-US" sz="2400">
                <a:solidFill>
                  <a:srgbClr val="FFFFFF"/>
                </a:solidFill>
                <a:latin typeface="Garet"/>
                <a:ea typeface="Garet"/>
                <a:cs typeface="Garet"/>
                <a:sym typeface="Garet"/>
              </a:rPr>
              <a:t>IFFATH SALEEM</a:t>
            </a:r>
          </a:p>
        </p:txBody>
      </p:sp>
      <p:sp>
        <p:nvSpPr>
          <p:cNvPr id="10" name="TextBox 10"/>
          <p:cNvSpPr txBox="1"/>
          <p:nvPr/>
        </p:nvSpPr>
        <p:spPr>
          <a:xfrm>
            <a:off x="14491676" y="9220200"/>
            <a:ext cx="3826169" cy="396240"/>
          </a:xfrm>
          <a:prstGeom prst="rect">
            <a:avLst/>
          </a:prstGeom>
        </p:spPr>
        <p:txBody>
          <a:bodyPr lIns="0" tIns="0" rIns="0" bIns="0" rtlCol="0" anchor="t">
            <a:spAutoFit/>
          </a:bodyPr>
          <a:lstStyle/>
          <a:p>
            <a:pPr algn="l">
              <a:lnSpc>
                <a:spcPts val="3360"/>
              </a:lnSpc>
            </a:pPr>
            <a:r>
              <a:rPr lang="en-US" sz="2400">
                <a:solidFill>
                  <a:srgbClr val="FFFFFF"/>
                </a:solidFill>
                <a:latin typeface="Garet"/>
                <a:ea typeface="Garet"/>
                <a:cs typeface="Garet"/>
                <a:sym typeface="Garet"/>
              </a:rPr>
              <a:t>AAISHA AAMINA ANSAR</a:t>
            </a:r>
          </a:p>
        </p:txBody>
      </p:sp>
      <p:sp>
        <p:nvSpPr>
          <p:cNvPr id="11" name="TextBox 11"/>
          <p:cNvSpPr txBox="1"/>
          <p:nvPr/>
        </p:nvSpPr>
        <p:spPr>
          <a:xfrm>
            <a:off x="685800" y="2584987"/>
            <a:ext cx="17062551" cy="4391025"/>
          </a:xfrm>
          <a:prstGeom prst="rect">
            <a:avLst/>
          </a:prstGeom>
        </p:spPr>
        <p:txBody>
          <a:bodyPr lIns="0" tIns="0" rIns="0" bIns="0" rtlCol="0" anchor="t">
            <a:spAutoFit/>
          </a:bodyPr>
          <a:lstStyle/>
          <a:p>
            <a:pPr algn="ctr">
              <a:lnSpc>
                <a:spcPts val="15481"/>
              </a:lnSpc>
            </a:pPr>
            <a:r>
              <a:rPr lang="en-US" sz="12901" b="1" dirty="0">
                <a:solidFill>
                  <a:srgbClr val="FFFFFF"/>
                </a:solidFill>
                <a:latin typeface="Mont Bold"/>
                <a:ea typeface="Mont Bold"/>
                <a:cs typeface="Mont Bold"/>
                <a:sym typeface="Mont Bold"/>
              </a:rPr>
              <a:t>Requirement Elicitation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US"/>
          </a:p>
        </p:txBody>
      </p:sp>
      <p:sp>
        <p:nvSpPr>
          <p:cNvPr id="3" name="Freeform 3"/>
          <p:cNvSpPr/>
          <p:nvPr/>
        </p:nvSpPr>
        <p:spPr>
          <a:xfrm>
            <a:off x="0" y="0"/>
            <a:ext cx="18288000" cy="4273013"/>
          </a:xfrm>
          <a:custGeom>
            <a:avLst/>
            <a:gdLst/>
            <a:ahLst/>
            <a:cxnLst/>
            <a:rect l="l" t="t" r="r" b="b"/>
            <a:pathLst>
              <a:path w="18288000" h="4273013">
                <a:moveTo>
                  <a:pt x="0" y="0"/>
                </a:moveTo>
                <a:lnTo>
                  <a:pt x="18288000" y="0"/>
                </a:lnTo>
                <a:lnTo>
                  <a:pt x="18288000" y="4273013"/>
                </a:lnTo>
                <a:lnTo>
                  <a:pt x="0" y="4273013"/>
                </a:lnTo>
                <a:lnTo>
                  <a:pt x="0" y="0"/>
                </a:lnTo>
                <a:close/>
              </a:path>
            </a:pathLst>
          </a:custGeom>
          <a:blipFill>
            <a:blip r:embed="rId3"/>
            <a:stretch>
              <a:fillRect t="-255586"/>
            </a:stretch>
          </a:blipFill>
        </p:spPr>
        <p:txBody>
          <a:bodyPr/>
          <a:lstStyle/>
          <a:p>
            <a:endParaRPr lang="en-US"/>
          </a:p>
        </p:txBody>
      </p:sp>
      <p:sp>
        <p:nvSpPr>
          <p:cNvPr id="4" name="TextBox 4"/>
          <p:cNvSpPr txBox="1"/>
          <p:nvPr/>
        </p:nvSpPr>
        <p:spPr>
          <a:xfrm>
            <a:off x="1700320" y="-64767"/>
            <a:ext cx="13147966" cy="1713224"/>
          </a:xfrm>
          <a:prstGeom prst="rect">
            <a:avLst/>
          </a:prstGeom>
        </p:spPr>
        <p:txBody>
          <a:bodyPr lIns="0" tIns="0" rIns="0" bIns="0" rtlCol="0" anchor="t">
            <a:spAutoFit/>
          </a:bodyPr>
          <a:lstStyle/>
          <a:p>
            <a:pPr algn="ctr">
              <a:lnSpc>
                <a:spcPts val="11620"/>
              </a:lnSpc>
            </a:pPr>
            <a:r>
              <a:rPr lang="en-US" sz="8300" b="1">
                <a:solidFill>
                  <a:srgbClr val="FFBD59"/>
                </a:solidFill>
                <a:latin typeface="Mont Bold"/>
                <a:ea typeface="Mont Bold"/>
                <a:cs typeface="Mont Bold"/>
                <a:sym typeface="Mont Bold"/>
              </a:rPr>
              <a:t>Elicitation Techniques</a:t>
            </a:r>
          </a:p>
        </p:txBody>
      </p:sp>
      <p:sp>
        <p:nvSpPr>
          <p:cNvPr id="5" name="TextBox 5"/>
          <p:cNvSpPr txBox="1"/>
          <p:nvPr/>
        </p:nvSpPr>
        <p:spPr>
          <a:xfrm>
            <a:off x="1700320" y="2098407"/>
            <a:ext cx="14491206" cy="5006340"/>
          </a:xfrm>
          <a:prstGeom prst="rect">
            <a:avLst/>
          </a:prstGeom>
        </p:spPr>
        <p:txBody>
          <a:bodyPr lIns="0" tIns="0" rIns="0" bIns="0" rtlCol="0" anchor="t">
            <a:spAutoFit/>
          </a:bodyPr>
          <a:lstStyle/>
          <a:p>
            <a:pPr algn="l">
              <a:lnSpc>
                <a:spcPts val="3360"/>
              </a:lnSpc>
            </a:pPr>
            <a:r>
              <a:rPr lang="en-US" sz="2400">
                <a:solidFill>
                  <a:srgbClr val="FFBD59"/>
                </a:solidFill>
                <a:latin typeface="Garet"/>
                <a:ea typeface="Garet"/>
                <a:cs typeface="Garet"/>
                <a:sym typeface="Garet"/>
              </a:rPr>
              <a:t>3. </a:t>
            </a:r>
            <a:r>
              <a:rPr lang="en-US" sz="2400" b="1">
                <a:solidFill>
                  <a:srgbClr val="FFBD59"/>
                </a:solidFill>
                <a:latin typeface="Garet Bold"/>
                <a:ea typeface="Garet Bold"/>
                <a:cs typeface="Garet Bold"/>
                <a:sym typeface="Garet Bold"/>
              </a:rPr>
              <a:t>Observation:</a:t>
            </a:r>
          </a:p>
          <a:p>
            <a:pPr algn="l">
              <a:lnSpc>
                <a:spcPts val="3360"/>
              </a:lnSpc>
            </a:pPr>
            <a:r>
              <a:rPr lang="en-US" sz="2400">
                <a:solidFill>
                  <a:srgbClr val="F8F4EB"/>
                </a:solidFill>
                <a:latin typeface="Garet"/>
                <a:ea typeface="Garet"/>
                <a:cs typeface="Garet"/>
                <a:sym typeface="Garet"/>
              </a:rPr>
              <a:t>It is a method used to analyse customers in their natural environment and how they would go about in their day to day lives. (eg: data consumption of customers for certain packages. Call frequency etc)</a:t>
            </a:r>
          </a:p>
          <a:p>
            <a:pPr algn="l">
              <a:lnSpc>
                <a:spcPts val="3360"/>
              </a:lnSpc>
            </a:pPr>
            <a:r>
              <a:rPr lang="en-US" sz="2400">
                <a:solidFill>
                  <a:srgbClr val="F8F4EB"/>
                </a:solidFill>
                <a:latin typeface="Garet"/>
                <a:ea typeface="Garet"/>
                <a:cs typeface="Garet"/>
                <a:sym typeface="Garet"/>
              </a:rPr>
              <a:t> </a:t>
            </a:r>
          </a:p>
          <a:p>
            <a:pPr algn="l">
              <a:lnSpc>
                <a:spcPts val="3360"/>
              </a:lnSpc>
            </a:pPr>
            <a:r>
              <a:rPr lang="en-US" sz="2400">
                <a:solidFill>
                  <a:srgbClr val="FFBD59"/>
                </a:solidFill>
                <a:latin typeface="Garet"/>
                <a:ea typeface="Garet"/>
                <a:cs typeface="Garet"/>
                <a:sym typeface="Garet"/>
              </a:rPr>
              <a:t>4. </a:t>
            </a:r>
            <a:r>
              <a:rPr lang="en-US" sz="2400" b="1">
                <a:solidFill>
                  <a:srgbClr val="FFBD59"/>
                </a:solidFill>
                <a:latin typeface="Garet Bold"/>
                <a:ea typeface="Garet Bold"/>
                <a:cs typeface="Garet Bold"/>
                <a:sym typeface="Garet Bold"/>
              </a:rPr>
              <a:t>Document analysis:</a:t>
            </a:r>
          </a:p>
          <a:p>
            <a:pPr marL="518162" lvl="1" indent="-259081" algn="l">
              <a:lnSpc>
                <a:spcPts val="3360"/>
              </a:lnSpc>
              <a:buFont typeface="Arial"/>
              <a:buChar char="•"/>
            </a:pPr>
            <a:r>
              <a:rPr lang="en-US" sz="2400">
                <a:solidFill>
                  <a:srgbClr val="F8F4EB"/>
                </a:solidFill>
                <a:latin typeface="Garet"/>
                <a:ea typeface="Garet"/>
                <a:cs typeface="Garet"/>
                <a:sym typeface="Garet"/>
              </a:rPr>
              <a:t> Reviewing existing documents (e.g., contracts, customer data):</a:t>
            </a:r>
          </a:p>
          <a:p>
            <a:pPr algn="l">
              <a:lnSpc>
                <a:spcPts val="3360"/>
              </a:lnSpc>
            </a:pPr>
            <a:endParaRPr lang="en-US" sz="2400">
              <a:solidFill>
                <a:srgbClr val="F8F4EB"/>
              </a:solidFill>
              <a:latin typeface="Garet"/>
              <a:ea typeface="Garet"/>
              <a:cs typeface="Garet"/>
              <a:sym typeface="Garet"/>
            </a:endParaRPr>
          </a:p>
          <a:p>
            <a:pPr algn="l">
              <a:lnSpc>
                <a:spcPts val="3360"/>
              </a:lnSpc>
            </a:pPr>
            <a:r>
              <a:rPr lang="en-US" sz="2400">
                <a:solidFill>
                  <a:srgbClr val="F8F4EB"/>
                </a:solidFill>
                <a:latin typeface="Garet"/>
                <a:ea typeface="Garet"/>
                <a:cs typeface="Garet"/>
                <a:sym typeface="Garet"/>
              </a:rPr>
              <a:t>This method basically makes use of secondary data. It can give a business different ways of understanding from different standpoints. It can also increase confidence in our decision-making as these data are verified and validated. </a:t>
            </a:r>
          </a:p>
          <a:p>
            <a:pPr algn="l">
              <a:lnSpc>
                <a:spcPts val="3360"/>
              </a:lnSpc>
              <a:spcBef>
                <a:spcPct val="0"/>
              </a:spcBef>
            </a:pPr>
            <a:endParaRPr lang="en-US" sz="2400">
              <a:solidFill>
                <a:srgbClr val="F8F4EB"/>
              </a:solidFill>
              <a:latin typeface="Garet"/>
              <a:ea typeface="Garet"/>
              <a:cs typeface="Garet"/>
              <a:sym typeface="Garet"/>
            </a:endParaRP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714326" y="-367609"/>
            <a:ext cx="8178165" cy="8229600"/>
          </a:xfrm>
          <a:custGeom>
            <a:avLst/>
            <a:gdLst/>
            <a:ahLst/>
            <a:cxnLst/>
            <a:rect l="l" t="t" r="r" b="b"/>
            <a:pathLst>
              <a:path w="8178165" h="8229600">
                <a:moveTo>
                  <a:pt x="0" y="0"/>
                </a:moveTo>
                <a:lnTo>
                  <a:pt x="8178165" y="0"/>
                </a:lnTo>
                <a:lnTo>
                  <a:pt x="8178165" y="8229600"/>
                </a:lnTo>
                <a:lnTo>
                  <a:pt x="0" y="8229600"/>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583590" y="332595"/>
            <a:ext cx="15120820" cy="1255358"/>
          </a:xfrm>
          <a:prstGeom prst="rect">
            <a:avLst/>
          </a:prstGeom>
        </p:spPr>
        <p:txBody>
          <a:bodyPr lIns="0" tIns="0" rIns="0" bIns="0" rtlCol="0" anchor="t">
            <a:spAutoFit/>
          </a:bodyPr>
          <a:lstStyle/>
          <a:p>
            <a:pPr marL="0" lvl="0" indent="0" algn="l">
              <a:lnSpc>
                <a:spcPts val="7423"/>
              </a:lnSpc>
            </a:pPr>
            <a:r>
              <a:rPr lang="en-US" sz="7423" b="1">
                <a:solidFill>
                  <a:srgbClr val="FFBD59"/>
                </a:solidFill>
                <a:latin typeface="Mont Bold"/>
                <a:ea typeface="Mont Bold"/>
                <a:cs typeface="Mont Bold"/>
                <a:sym typeface="Mont Bold"/>
              </a:rPr>
              <a:t>Key Challenges Faced By Telco</a:t>
            </a:r>
          </a:p>
        </p:txBody>
      </p:sp>
      <p:sp>
        <p:nvSpPr>
          <p:cNvPr id="5" name="TextBox 5"/>
          <p:cNvSpPr txBox="1"/>
          <p:nvPr/>
        </p:nvSpPr>
        <p:spPr>
          <a:xfrm>
            <a:off x="1028700" y="1534305"/>
            <a:ext cx="16770927" cy="8551755"/>
          </a:xfrm>
          <a:prstGeom prst="rect">
            <a:avLst/>
          </a:prstGeom>
        </p:spPr>
        <p:txBody>
          <a:bodyPr lIns="0" tIns="0" rIns="0" bIns="0" rtlCol="0" anchor="t">
            <a:spAutoFit/>
          </a:bodyPr>
          <a:lstStyle/>
          <a:p>
            <a:pPr marL="688177" lvl="1" indent="-344088" algn="l">
              <a:lnSpc>
                <a:spcPts val="4526"/>
              </a:lnSpc>
              <a:buAutoNum type="arabicPeriod"/>
            </a:pPr>
            <a:r>
              <a:rPr lang="en-US" sz="3187">
                <a:solidFill>
                  <a:srgbClr val="F8F4EB"/>
                </a:solidFill>
                <a:latin typeface="Garet"/>
                <a:ea typeface="Garet"/>
                <a:cs typeface="Garet"/>
                <a:sym typeface="Garet"/>
              </a:rPr>
              <a:t>Communication Gaps:</a:t>
            </a:r>
          </a:p>
          <a:p>
            <a:pPr marL="1376354" lvl="2" indent="-458785" algn="l">
              <a:lnSpc>
                <a:spcPts val="4526"/>
              </a:lnSpc>
              <a:buFont typeface="Arial"/>
              <a:buChar char="⚬"/>
            </a:pPr>
            <a:r>
              <a:rPr lang="en-US" sz="3187">
                <a:solidFill>
                  <a:srgbClr val="F8F4EB"/>
                </a:solidFill>
                <a:latin typeface="Garet"/>
                <a:ea typeface="Garet"/>
                <a:cs typeface="Garet"/>
                <a:sym typeface="Garet"/>
              </a:rPr>
              <a:t>Issue: Different departments interpret churn metrics variably, causing misalignment.</a:t>
            </a:r>
          </a:p>
          <a:p>
            <a:pPr marL="1376354" lvl="2" indent="-458785" algn="l">
              <a:lnSpc>
                <a:spcPts val="4526"/>
              </a:lnSpc>
              <a:buFont typeface="Arial"/>
              <a:buChar char="⚬"/>
            </a:pPr>
            <a:r>
              <a:rPr lang="en-US" sz="3187">
                <a:solidFill>
                  <a:srgbClr val="F8F4EB"/>
                </a:solidFill>
                <a:latin typeface="Garet"/>
                <a:ea typeface="Garet"/>
                <a:cs typeface="Garet"/>
                <a:sym typeface="Garet"/>
              </a:rPr>
              <a:t>Impact: This leads to inconsistent models, affecting decision-making and customer retention.</a:t>
            </a:r>
          </a:p>
          <a:p>
            <a:pPr marL="688177" lvl="1" indent="-344088" algn="l">
              <a:lnSpc>
                <a:spcPts val="4526"/>
              </a:lnSpc>
              <a:buAutoNum type="arabicPeriod"/>
            </a:pPr>
            <a:r>
              <a:rPr lang="en-US" sz="3187">
                <a:solidFill>
                  <a:srgbClr val="F8F4EB"/>
                </a:solidFill>
                <a:latin typeface="Garet"/>
                <a:ea typeface="Garet"/>
                <a:cs typeface="Garet"/>
                <a:sym typeface="Garet"/>
              </a:rPr>
              <a:t>Ambiguous or Conflicting Requirements:</a:t>
            </a:r>
          </a:p>
          <a:p>
            <a:pPr marL="1376354" lvl="2" indent="-458785" algn="l">
              <a:lnSpc>
                <a:spcPts val="4526"/>
              </a:lnSpc>
              <a:buFont typeface="Arial"/>
              <a:buChar char="⚬"/>
            </a:pPr>
            <a:r>
              <a:rPr lang="en-US" sz="3187">
                <a:solidFill>
                  <a:srgbClr val="F8F4EB"/>
                </a:solidFill>
                <a:latin typeface="Garet"/>
                <a:ea typeface="Garet"/>
                <a:cs typeface="Garet"/>
                <a:sym typeface="Garet"/>
              </a:rPr>
              <a:t>Issue: Stakeholder requirements may be unclear or conflicting, especially regarding "churned" customers.</a:t>
            </a:r>
          </a:p>
          <a:p>
            <a:pPr marL="1376354" lvl="2" indent="-458785" algn="l">
              <a:lnSpc>
                <a:spcPts val="4526"/>
              </a:lnSpc>
              <a:buFont typeface="Arial"/>
              <a:buChar char="⚬"/>
            </a:pPr>
            <a:r>
              <a:rPr lang="en-US" sz="3187">
                <a:solidFill>
                  <a:srgbClr val="F8F4EB"/>
                </a:solidFill>
                <a:latin typeface="Garet"/>
                <a:ea typeface="Garet"/>
                <a:cs typeface="Garet"/>
                <a:sym typeface="Garet"/>
              </a:rPr>
              <a:t>Impact: Ambiguity can result in inaccurate churn models, causing misestimation of churn rates.</a:t>
            </a:r>
          </a:p>
          <a:p>
            <a:pPr marL="688177" lvl="1" indent="-344088" algn="l">
              <a:lnSpc>
                <a:spcPts val="4526"/>
              </a:lnSpc>
              <a:buAutoNum type="arabicPeriod"/>
            </a:pPr>
            <a:r>
              <a:rPr lang="en-US" sz="3187">
                <a:solidFill>
                  <a:srgbClr val="F8F4EB"/>
                </a:solidFill>
                <a:latin typeface="Garet"/>
                <a:ea typeface="Garet"/>
                <a:cs typeface="Garet"/>
                <a:sym typeface="Garet"/>
              </a:rPr>
              <a:t>Changing Priorities:</a:t>
            </a:r>
          </a:p>
          <a:p>
            <a:pPr marL="1376354" lvl="2" indent="-458785" algn="l">
              <a:lnSpc>
                <a:spcPts val="4526"/>
              </a:lnSpc>
              <a:buFont typeface="Arial"/>
              <a:buChar char="⚬"/>
            </a:pPr>
            <a:r>
              <a:rPr lang="en-US" sz="3187">
                <a:solidFill>
                  <a:srgbClr val="F8F4EB"/>
                </a:solidFill>
                <a:latin typeface="Garet"/>
                <a:ea typeface="Garet"/>
                <a:cs typeface="Garet"/>
                <a:sym typeface="Garet"/>
              </a:rPr>
              <a:t>Issue: The fast-paced telco industry leads to shifting customer behaviors and business goals.</a:t>
            </a:r>
          </a:p>
          <a:p>
            <a:pPr marL="1376354" lvl="2" indent="-458785" algn="l">
              <a:lnSpc>
                <a:spcPts val="4526"/>
              </a:lnSpc>
              <a:buFont typeface="Arial"/>
              <a:buChar char="⚬"/>
            </a:pPr>
            <a:r>
              <a:rPr lang="en-US" sz="3187">
                <a:solidFill>
                  <a:srgbClr val="F8F4EB"/>
                </a:solidFill>
                <a:latin typeface="Garet"/>
                <a:ea typeface="Garet"/>
                <a:cs typeface="Garet"/>
                <a:sym typeface="Garet"/>
              </a:rPr>
              <a:t>Impact: Constant updates to churn models are necessary, potentially causing delays and rework if mismanaged.</a:t>
            </a: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714326" y="-367609"/>
            <a:ext cx="8178165" cy="8229600"/>
          </a:xfrm>
          <a:custGeom>
            <a:avLst/>
            <a:gdLst/>
            <a:ahLst/>
            <a:cxnLst/>
            <a:rect l="l" t="t" r="r" b="b"/>
            <a:pathLst>
              <a:path w="8178165" h="8229600">
                <a:moveTo>
                  <a:pt x="0" y="0"/>
                </a:moveTo>
                <a:lnTo>
                  <a:pt x="8178165" y="0"/>
                </a:lnTo>
                <a:lnTo>
                  <a:pt x="8178165" y="8229600"/>
                </a:lnTo>
                <a:lnTo>
                  <a:pt x="0" y="8229600"/>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866212" y="420712"/>
            <a:ext cx="17421788" cy="1101676"/>
          </a:xfrm>
          <a:prstGeom prst="rect">
            <a:avLst/>
          </a:prstGeom>
        </p:spPr>
        <p:txBody>
          <a:bodyPr lIns="0" tIns="0" rIns="0" bIns="0" rtlCol="0" anchor="t">
            <a:spAutoFit/>
          </a:bodyPr>
          <a:lstStyle/>
          <a:p>
            <a:pPr marL="0" lvl="0" indent="0" algn="l">
              <a:lnSpc>
                <a:spcPts val="6512"/>
              </a:lnSpc>
            </a:pPr>
            <a:r>
              <a:rPr lang="en-US" sz="6512" b="1">
                <a:solidFill>
                  <a:srgbClr val="FFBD59"/>
                </a:solidFill>
                <a:latin typeface="Mont Bold"/>
                <a:ea typeface="Mont Bold"/>
                <a:cs typeface="Mont Bold"/>
                <a:sym typeface="Mont Bold"/>
              </a:rPr>
              <a:t>Best Practices to Overcome Challenges</a:t>
            </a:r>
          </a:p>
        </p:txBody>
      </p:sp>
      <p:sp>
        <p:nvSpPr>
          <p:cNvPr id="5" name="TextBox 5"/>
          <p:cNvSpPr txBox="1"/>
          <p:nvPr/>
        </p:nvSpPr>
        <p:spPr>
          <a:xfrm>
            <a:off x="461127" y="1579753"/>
            <a:ext cx="17365746" cy="8772844"/>
          </a:xfrm>
          <a:prstGeom prst="rect">
            <a:avLst/>
          </a:prstGeom>
        </p:spPr>
        <p:txBody>
          <a:bodyPr lIns="0" tIns="0" rIns="0" bIns="0" rtlCol="0" anchor="t">
            <a:spAutoFit/>
          </a:bodyPr>
          <a:lstStyle/>
          <a:p>
            <a:pPr marL="512753" lvl="1" indent="-256377" algn="l">
              <a:lnSpc>
                <a:spcPts val="3372"/>
              </a:lnSpc>
              <a:buAutoNum type="arabicPeriod"/>
            </a:pPr>
            <a:r>
              <a:rPr lang="en-US" sz="2374">
                <a:solidFill>
                  <a:srgbClr val="F8F4EB"/>
                </a:solidFill>
                <a:latin typeface="Garet"/>
                <a:ea typeface="Garet"/>
                <a:cs typeface="Garet"/>
                <a:sym typeface="Garet"/>
              </a:rPr>
              <a:t>Active Listening  </a:t>
            </a:r>
          </a:p>
          <a:p>
            <a:pPr marL="1025507" lvl="2" indent="-341836" algn="l">
              <a:lnSpc>
                <a:spcPts val="3372"/>
              </a:lnSpc>
              <a:buFont typeface="Arial"/>
              <a:buChar char="⚬"/>
            </a:pPr>
            <a:r>
              <a:rPr lang="en-US" sz="2374">
                <a:solidFill>
                  <a:srgbClr val="F8F4EB"/>
                </a:solidFill>
                <a:latin typeface="Garet"/>
                <a:ea typeface="Garet"/>
                <a:cs typeface="Garet"/>
                <a:sym typeface="Garet"/>
              </a:rPr>
              <a:t>Hold one-on-one discussions or cross-department workshops to clarify objectives and definitions, such as what constitutes customer churn.  </a:t>
            </a:r>
          </a:p>
          <a:p>
            <a:pPr marL="1025507" lvl="2" indent="-341836" algn="l">
              <a:lnSpc>
                <a:spcPts val="3372"/>
              </a:lnSpc>
              <a:buFont typeface="Arial"/>
              <a:buChar char="⚬"/>
            </a:pPr>
            <a:r>
              <a:rPr lang="en-US" sz="2374">
                <a:solidFill>
                  <a:srgbClr val="F8F4EB"/>
                </a:solidFill>
                <a:latin typeface="Garet"/>
                <a:ea typeface="Garet"/>
                <a:cs typeface="Garet"/>
                <a:sym typeface="Garet"/>
              </a:rPr>
              <a:t>This helps to avoid miscommunication, ensuring that all teams are aligned on the key factors affecting churn.  </a:t>
            </a:r>
          </a:p>
          <a:p>
            <a:pPr marL="512753" lvl="1" indent="-256377" algn="l">
              <a:lnSpc>
                <a:spcPts val="3372"/>
              </a:lnSpc>
              <a:buAutoNum type="arabicPeriod"/>
            </a:pPr>
            <a:r>
              <a:rPr lang="en-US" sz="2374">
                <a:solidFill>
                  <a:srgbClr val="F8F4EB"/>
                </a:solidFill>
                <a:latin typeface="Garet"/>
                <a:ea typeface="Garet"/>
                <a:cs typeface="Garet"/>
                <a:sym typeface="Garet"/>
              </a:rPr>
              <a:t>Effective Communication  </a:t>
            </a:r>
          </a:p>
          <a:p>
            <a:pPr marL="1025507" lvl="2" indent="-341836" algn="l">
              <a:lnSpc>
                <a:spcPts val="3372"/>
              </a:lnSpc>
              <a:buFont typeface="Arial"/>
              <a:buChar char="⚬"/>
            </a:pPr>
            <a:r>
              <a:rPr lang="en-US" sz="2374">
                <a:solidFill>
                  <a:srgbClr val="F8F4EB"/>
                </a:solidFill>
                <a:latin typeface="Garet"/>
                <a:ea typeface="Garet"/>
                <a:cs typeface="Garet"/>
                <a:sym typeface="Garet"/>
              </a:rPr>
              <a:t>Develop a shared glossary of churn-related terms (e.g., inactivity period, voluntary churn, involuntary churn) to foster a common understanding.  </a:t>
            </a:r>
          </a:p>
          <a:p>
            <a:pPr marL="1025507" lvl="2" indent="-341836" algn="l">
              <a:lnSpc>
                <a:spcPts val="3372"/>
              </a:lnSpc>
              <a:buFont typeface="Arial"/>
              <a:buChar char="⚬"/>
            </a:pPr>
            <a:r>
              <a:rPr lang="en-US" sz="2374">
                <a:solidFill>
                  <a:srgbClr val="F8F4EB"/>
                </a:solidFill>
                <a:latin typeface="Garet"/>
                <a:ea typeface="Garet"/>
                <a:cs typeface="Garet"/>
                <a:sym typeface="Garet"/>
              </a:rPr>
              <a:t>This ensures that all teams, including technical and business units, are unified, reducing confusion and enhancing the accuracy of churn models.  </a:t>
            </a:r>
          </a:p>
          <a:p>
            <a:pPr marL="512753" lvl="1" indent="-256377" algn="l">
              <a:lnSpc>
                <a:spcPts val="3372"/>
              </a:lnSpc>
              <a:buAutoNum type="arabicPeriod"/>
            </a:pPr>
            <a:r>
              <a:rPr lang="en-US" sz="2374">
                <a:solidFill>
                  <a:srgbClr val="F8F4EB"/>
                </a:solidFill>
                <a:latin typeface="Garet"/>
                <a:ea typeface="Garet"/>
                <a:cs typeface="Garet"/>
                <a:sym typeface="Garet"/>
              </a:rPr>
              <a:t>Continuous Validation  </a:t>
            </a:r>
          </a:p>
          <a:p>
            <a:pPr marL="1025507" lvl="2" indent="-341836" algn="l">
              <a:lnSpc>
                <a:spcPts val="3372"/>
              </a:lnSpc>
              <a:buFont typeface="Arial"/>
              <a:buChar char="⚬"/>
            </a:pPr>
            <a:r>
              <a:rPr lang="en-US" sz="2374">
                <a:solidFill>
                  <a:srgbClr val="F8F4EB"/>
                </a:solidFill>
                <a:latin typeface="Garet"/>
                <a:ea typeface="Garet"/>
                <a:cs typeface="Garet"/>
                <a:sym typeface="Garet"/>
              </a:rPr>
              <a:t>Establish review checkpoints during the model development process, involving key stakeholders to reassess churn metrics.  </a:t>
            </a:r>
          </a:p>
          <a:p>
            <a:pPr marL="1025507" lvl="2" indent="-341836" algn="l">
              <a:lnSpc>
                <a:spcPts val="3372"/>
              </a:lnSpc>
              <a:buFont typeface="Arial"/>
              <a:buChar char="⚬"/>
            </a:pPr>
            <a:r>
              <a:rPr lang="en-US" sz="2374">
                <a:solidFill>
                  <a:srgbClr val="F8F4EB"/>
                </a:solidFill>
                <a:latin typeface="Garet"/>
                <a:ea typeface="Garet"/>
                <a:cs typeface="Garet"/>
                <a:sym typeface="Garet"/>
              </a:rPr>
              <a:t>This prevents rework and misalignment by catching evolving priorities early, guaranteeing that models remain adaptable and precise.  </a:t>
            </a:r>
          </a:p>
          <a:p>
            <a:pPr marL="512753" lvl="1" indent="-256377" algn="l">
              <a:lnSpc>
                <a:spcPts val="3372"/>
              </a:lnSpc>
              <a:buAutoNum type="arabicPeriod"/>
            </a:pPr>
            <a:r>
              <a:rPr lang="en-US" sz="2374">
                <a:solidFill>
                  <a:srgbClr val="F8F4EB"/>
                </a:solidFill>
                <a:latin typeface="Garet"/>
                <a:ea typeface="Garet"/>
                <a:cs typeface="Garet"/>
                <a:sym typeface="Garet"/>
              </a:rPr>
              <a:t>Version Control  </a:t>
            </a:r>
          </a:p>
          <a:p>
            <a:pPr marL="1025507" lvl="2" indent="-341836" algn="l">
              <a:lnSpc>
                <a:spcPts val="3372"/>
              </a:lnSpc>
              <a:buFont typeface="Arial"/>
              <a:buChar char="⚬"/>
            </a:pPr>
            <a:r>
              <a:rPr lang="en-US" sz="2374">
                <a:solidFill>
                  <a:srgbClr val="F8F4EB"/>
                </a:solidFill>
                <a:latin typeface="Garet"/>
                <a:ea typeface="Garet"/>
                <a:cs typeface="Garet"/>
                <a:sym typeface="Garet"/>
              </a:rPr>
              <a:t>Implement version control tools to track changes to churn definitions, thresholds, and priorities, ensuring all teams have access to the latest updates. </a:t>
            </a:r>
          </a:p>
          <a:p>
            <a:pPr marL="1025507" lvl="2" indent="-341836" algn="l">
              <a:lnSpc>
                <a:spcPts val="3372"/>
              </a:lnSpc>
              <a:buFont typeface="Arial"/>
              <a:buChar char="⚬"/>
            </a:pPr>
            <a:r>
              <a:rPr lang="en-US" sz="2374">
                <a:solidFill>
                  <a:srgbClr val="F8F4EB"/>
                </a:solidFill>
                <a:latin typeface="Garet"/>
                <a:ea typeface="Garet"/>
                <a:cs typeface="Garet"/>
                <a:sym typeface="Garet"/>
              </a:rPr>
              <a:t>This avoids confusion stemming from outdated requirements or assumptions, fostering smooth collaboration among departments. </a:t>
            </a:r>
          </a:p>
          <a:p>
            <a:pPr algn="l">
              <a:lnSpc>
                <a:spcPts val="3372"/>
              </a:lnSpc>
            </a:pPr>
            <a:endParaRPr lang="en-US" sz="2374">
              <a:solidFill>
                <a:srgbClr val="F8F4EB"/>
              </a:solidFill>
              <a:latin typeface="Garet"/>
              <a:ea typeface="Garet"/>
              <a:cs typeface="Garet"/>
              <a:sym typeface="Garet"/>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US"/>
          </a:p>
        </p:txBody>
      </p:sp>
      <p:sp>
        <p:nvSpPr>
          <p:cNvPr id="3" name="Freeform 3"/>
          <p:cNvSpPr/>
          <p:nvPr/>
        </p:nvSpPr>
        <p:spPr>
          <a:xfrm>
            <a:off x="0" y="0"/>
            <a:ext cx="18288000" cy="4273013"/>
          </a:xfrm>
          <a:custGeom>
            <a:avLst/>
            <a:gdLst/>
            <a:ahLst/>
            <a:cxnLst/>
            <a:rect l="l" t="t" r="r" b="b"/>
            <a:pathLst>
              <a:path w="18288000" h="4273013">
                <a:moveTo>
                  <a:pt x="0" y="0"/>
                </a:moveTo>
                <a:lnTo>
                  <a:pt x="18288000" y="0"/>
                </a:lnTo>
                <a:lnTo>
                  <a:pt x="18288000" y="4273013"/>
                </a:lnTo>
                <a:lnTo>
                  <a:pt x="0" y="4273013"/>
                </a:lnTo>
                <a:lnTo>
                  <a:pt x="0" y="0"/>
                </a:lnTo>
                <a:close/>
              </a:path>
            </a:pathLst>
          </a:custGeom>
          <a:blipFill>
            <a:blip r:embed="rId3"/>
            <a:stretch>
              <a:fillRect t="-255586"/>
            </a:stretch>
          </a:blipFill>
        </p:spPr>
        <p:txBody>
          <a:bodyPr/>
          <a:lstStyle/>
          <a:p>
            <a:endParaRPr lang="en-US"/>
          </a:p>
        </p:txBody>
      </p:sp>
      <p:sp>
        <p:nvSpPr>
          <p:cNvPr id="4" name="TextBox 4"/>
          <p:cNvSpPr txBox="1"/>
          <p:nvPr/>
        </p:nvSpPr>
        <p:spPr>
          <a:xfrm>
            <a:off x="2570017" y="165830"/>
            <a:ext cx="13147966" cy="1713224"/>
          </a:xfrm>
          <a:prstGeom prst="rect">
            <a:avLst/>
          </a:prstGeom>
        </p:spPr>
        <p:txBody>
          <a:bodyPr lIns="0" tIns="0" rIns="0" bIns="0" rtlCol="0" anchor="t">
            <a:spAutoFit/>
          </a:bodyPr>
          <a:lstStyle/>
          <a:p>
            <a:pPr algn="ctr">
              <a:lnSpc>
                <a:spcPts val="11620"/>
              </a:lnSpc>
            </a:pPr>
            <a:r>
              <a:rPr lang="en-US" sz="8300" b="1">
                <a:solidFill>
                  <a:srgbClr val="FFBD59"/>
                </a:solidFill>
                <a:latin typeface="Mont Bold"/>
                <a:ea typeface="Mont Bold"/>
                <a:cs typeface="Mont Bold"/>
                <a:sym typeface="Mont Bold"/>
              </a:rPr>
              <a:t>Workload Matrix</a:t>
            </a:r>
          </a:p>
        </p:txBody>
      </p:sp>
      <p:pic>
        <p:nvPicPr>
          <p:cNvPr id="6" name="Picture 5">
            <a:extLst>
              <a:ext uri="{FF2B5EF4-FFF2-40B4-BE49-F238E27FC236}">
                <a16:creationId xmlns:a16="http://schemas.microsoft.com/office/drawing/2014/main" id="{2E7A318B-969B-DCDA-B630-5805B1745FD8}"/>
              </a:ext>
            </a:extLst>
          </p:cNvPr>
          <p:cNvPicPr>
            <a:picLocks noChangeAspect="1"/>
          </p:cNvPicPr>
          <p:nvPr/>
        </p:nvPicPr>
        <p:blipFill>
          <a:blip r:embed="rId4"/>
          <a:stretch>
            <a:fillRect/>
          </a:stretch>
        </p:blipFill>
        <p:spPr>
          <a:xfrm>
            <a:off x="2275275" y="2044884"/>
            <a:ext cx="13737450" cy="589220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US"/>
          </a:p>
        </p:txBody>
      </p:sp>
      <p:sp>
        <p:nvSpPr>
          <p:cNvPr id="3" name="Freeform 3"/>
          <p:cNvSpPr/>
          <p:nvPr/>
        </p:nvSpPr>
        <p:spPr>
          <a:xfrm>
            <a:off x="0" y="0"/>
            <a:ext cx="18288000" cy="4273013"/>
          </a:xfrm>
          <a:custGeom>
            <a:avLst/>
            <a:gdLst/>
            <a:ahLst/>
            <a:cxnLst/>
            <a:rect l="l" t="t" r="r" b="b"/>
            <a:pathLst>
              <a:path w="18288000" h="4273013">
                <a:moveTo>
                  <a:pt x="0" y="0"/>
                </a:moveTo>
                <a:lnTo>
                  <a:pt x="18288000" y="0"/>
                </a:lnTo>
                <a:lnTo>
                  <a:pt x="18288000" y="4273013"/>
                </a:lnTo>
                <a:lnTo>
                  <a:pt x="0" y="4273013"/>
                </a:lnTo>
                <a:lnTo>
                  <a:pt x="0" y="0"/>
                </a:lnTo>
                <a:close/>
              </a:path>
            </a:pathLst>
          </a:custGeom>
          <a:blipFill>
            <a:blip r:embed="rId3"/>
            <a:stretch>
              <a:fillRect t="-255586"/>
            </a:stretch>
          </a:blipFill>
        </p:spPr>
        <p:txBody>
          <a:bodyPr/>
          <a:lstStyle/>
          <a:p>
            <a:endParaRPr lang="en-US"/>
          </a:p>
        </p:txBody>
      </p:sp>
      <p:sp>
        <p:nvSpPr>
          <p:cNvPr id="4" name="TextBox 4"/>
          <p:cNvSpPr txBox="1"/>
          <p:nvPr/>
        </p:nvSpPr>
        <p:spPr>
          <a:xfrm>
            <a:off x="2570017" y="3587213"/>
            <a:ext cx="13147966" cy="2620667"/>
          </a:xfrm>
          <a:prstGeom prst="rect">
            <a:avLst/>
          </a:prstGeom>
        </p:spPr>
        <p:txBody>
          <a:bodyPr lIns="0" tIns="0" rIns="0" bIns="0" rtlCol="0" anchor="t">
            <a:spAutoFit/>
          </a:bodyPr>
          <a:lstStyle/>
          <a:p>
            <a:pPr algn="ctr">
              <a:lnSpc>
                <a:spcPts val="17778"/>
              </a:lnSpc>
            </a:pPr>
            <a:r>
              <a:rPr lang="en-US" sz="12699" b="1">
                <a:solidFill>
                  <a:srgbClr val="F8F4EB"/>
                </a:solidFill>
                <a:latin typeface="Mont Bold"/>
                <a:ea typeface="Mont Bold"/>
                <a:cs typeface="Mont Bold"/>
                <a:sym typeface="Mont Bold"/>
              </a:rPr>
              <a:t>THANK YOU!</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714326" y="-367609"/>
            <a:ext cx="8178165" cy="8229600"/>
          </a:xfrm>
          <a:custGeom>
            <a:avLst/>
            <a:gdLst/>
            <a:ahLst/>
            <a:cxnLst/>
            <a:rect l="l" t="t" r="r" b="b"/>
            <a:pathLst>
              <a:path w="8178165" h="8229600">
                <a:moveTo>
                  <a:pt x="0" y="0"/>
                </a:moveTo>
                <a:lnTo>
                  <a:pt x="8178165" y="0"/>
                </a:lnTo>
                <a:lnTo>
                  <a:pt x="8178165" y="8229600"/>
                </a:lnTo>
                <a:lnTo>
                  <a:pt x="0" y="8229600"/>
                </a:lnTo>
                <a:lnTo>
                  <a:pt x="0" y="0"/>
                </a:lnTo>
                <a:close/>
              </a:path>
            </a:pathLst>
          </a:custGeom>
          <a:blipFill>
            <a:blip r:embed="rId3"/>
            <a:stretch>
              <a:fillRect/>
            </a:stretch>
          </a:blipFill>
        </p:spPr>
        <p:txBody>
          <a:bodyPr/>
          <a:lstStyle/>
          <a:p>
            <a:endParaRPr lang="en-US"/>
          </a:p>
        </p:txBody>
      </p:sp>
      <p:sp>
        <p:nvSpPr>
          <p:cNvPr id="4" name="Freeform 4"/>
          <p:cNvSpPr/>
          <p:nvPr/>
        </p:nvSpPr>
        <p:spPr>
          <a:xfrm>
            <a:off x="12589036" y="1910940"/>
            <a:ext cx="5262546" cy="7347360"/>
          </a:xfrm>
          <a:custGeom>
            <a:avLst/>
            <a:gdLst/>
            <a:ahLst/>
            <a:cxnLst/>
            <a:rect l="l" t="t" r="r" b="b"/>
            <a:pathLst>
              <a:path w="5262546" h="7347360">
                <a:moveTo>
                  <a:pt x="0" y="0"/>
                </a:moveTo>
                <a:lnTo>
                  <a:pt x="5262546" y="0"/>
                </a:lnTo>
                <a:lnTo>
                  <a:pt x="5262546" y="7347360"/>
                </a:lnTo>
                <a:lnTo>
                  <a:pt x="0" y="7347360"/>
                </a:lnTo>
                <a:lnTo>
                  <a:pt x="0" y="0"/>
                </a:lnTo>
                <a:close/>
              </a:path>
            </a:pathLst>
          </a:custGeom>
          <a:blipFill>
            <a:blip r:embed="rId4">
              <a:alphaModFix amt="36000"/>
            </a:blip>
            <a:stretch>
              <a:fillRect/>
            </a:stretch>
          </a:blipFill>
        </p:spPr>
        <p:txBody>
          <a:bodyPr/>
          <a:lstStyle/>
          <a:p>
            <a:endParaRPr lang="en-US"/>
          </a:p>
        </p:txBody>
      </p:sp>
      <p:sp>
        <p:nvSpPr>
          <p:cNvPr id="5" name="TextBox 5"/>
          <p:cNvSpPr txBox="1"/>
          <p:nvPr/>
        </p:nvSpPr>
        <p:spPr>
          <a:xfrm>
            <a:off x="1656326" y="261572"/>
            <a:ext cx="14975348" cy="1649368"/>
          </a:xfrm>
          <a:prstGeom prst="rect">
            <a:avLst/>
          </a:prstGeom>
        </p:spPr>
        <p:txBody>
          <a:bodyPr lIns="0" tIns="0" rIns="0" bIns="0" rtlCol="0" anchor="t">
            <a:spAutoFit/>
          </a:bodyPr>
          <a:lstStyle/>
          <a:p>
            <a:pPr marL="0" lvl="0" indent="0" algn="l">
              <a:lnSpc>
                <a:spcPts val="9810"/>
              </a:lnSpc>
            </a:pPr>
            <a:r>
              <a:rPr lang="en-US" sz="9810" b="1">
                <a:solidFill>
                  <a:srgbClr val="FFBD59"/>
                </a:solidFill>
                <a:latin typeface="Mont Bold"/>
                <a:ea typeface="Mont Bold"/>
                <a:cs typeface="Mont Bold"/>
                <a:sym typeface="Mont Bold"/>
              </a:rPr>
              <a:t>Overview of the project</a:t>
            </a:r>
          </a:p>
        </p:txBody>
      </p:sp>
      <p:sp>
        <p:nvSpPr>
          <p:cNvPr id="6" name="TextBox 6"/>
          <p:cNvSpPr txBox="1"/>
          <p:nvPr/>
        </p:nvSpPr>
        <p:spPr>
          <a:xfrm>
            <a:off x="1656326" y="2425195"/>
            <a:ext cx="12894793" cy="6261700"/>
          </a:xfrm>
          <a:prstGeom prst="rect">
            <a:avLst/>
          </a:prstGeom>
        </p:spPr>
        <p:txBody>
          <a:bodyPr lIns="0" tIns="0" rIns="0" bIns="0" rtlCol="0" anchor="t">
            <a:spAutoFit/>
          </a:bodyPr>
          <a:lstStyle/>
          <a:p>
            <a:pPr algn="l">
              <a:lnSpc>
                <a:spcPts val="4164"/>
              </a:lnSpc>
            </a:pPr>
            <a:r>
              <a:rPr lang="en-US" sz="2933" dirty="0">
                <a:solidFill>
                  <a:srgbClr val="F8F4EB"/>
                </a:solidFill>
                <a:latin typeface="Garet"/>
                <a:ea typeface="Garet"/>
                <a:cs typeface="Garet"/>
                <a:sym typeface="Garet"/>
              </a:rPr>
              <a:t>Telco is a telecommunication company. Our group aims to analyze why the company loses customers by observing customer demographics, services, reasons for leaving, geographical area, and customer account information.</a:t>
            </a:r>
          </a:p>
          <a:p>
            <a:pPr algn="l">
              <a:lnSpc>
                <a:spcPts val="4164"/>
              </a:lnSpc>
            </a:pPr>
            <a:endParaRPr lang="en-US" sz="2933" dirty="0">
              <a:solidFill>
                <a:srgbClr val="F8F4EB"/>
              </a:solidFill>
              <a:latin typeface="Garet"/>
              <a:ea typeface="Garet"/>
              <a:cs typeface="Garet"/>
              <a:sym typeface="Garet"/>
            </a:endParaRPr>
          </a:p>
          <a:p>
            <a:pPr marL="0" lvl="0" indent="0" algn="l">
              <a:lnSpc>
                <a:spcPts val="4164"/>
              </a:lnSpc>
            </a:pPr>
            <a:r>
              <a:rPr lang="en-US" sz="2933" dirty="0">
                <a:solidFill>
                  <a:srgbClr val="F8F4EB"/>
                </a:solidFill>
                <a:latin typeface="Garet"/>
                <a:ea typeface="Garet"/>
                <a:cs typeface="Garet"/>
                <a:sym typeface="Garet"/>
              </a:rPr>
              <a:t>Understanding the significance of studying customer churn is crucial because acquiring a new customer in the telecommunication industry can be up to five times more costly than retaining an existing one. This makes reducing customer turnover critical for Telco, especially given the difficulty of winning back lost customers, further underscoring the importance of minimizing churn.</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rot="2983154">
            <a:off x="-1830086" y="5680708"/>
            <a:ext cx="9169399" cy="5054631"/>
          </a:xfrm>
          <a:custGeom>
            <a:avLst/>
            <a:gdLst/>
            <a:ahLst/>
            <a:cxnLst/>
            <a:rect l="l" t="t" r="r" b="b"/>
            <a:pathLst>
              <a:path w="9169399" h="5054631">
                <a:moveTo>
                  <a:pt x="0" y="0"/>
                </a:moveTo>
                <a:lnTo>
                  <a:pt x="9169399" y="0"/>
                </a:lnTo>
                <a:lnTo>
                  <a:pt x="9169399" y="5054631"/>
                </a:lnTo>
                <a:lnTo>
                  <a:pt x="0" y="5054631"/>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2830355" y="4680926"/>
            <a:ext cx="5036795" cy="5024203"/>
          </a:xfrm>
          <a:custGeom>
            <a:avLst/>
            <a:gdLst/>
            <a:ahLst/>
            <a:cxnLst/>
            <a:rect l="l" t="t" r="r" b="b"/>
            <a:pathLst>
              <a:path w="5036795" h="5024203">
                <a:moveTo>
                  <a:pt x="0" y="0"/>
                </a:moveTo>
                <a:lnTo>
                  <a:pt x="5036796" y="0"/>
                </a:lnTo>
                <a:lnTo>
                  <a:pt x="5036796" y="5024204"/>
                </a:lnTo>
                <a:lnTo>
                  <a:pt x="0" y="5024204"/>
                </a:lnTo>
                <a:lnTo>
                  <a:pt x="0" y="0"/>
                </a:lnTo>
                <a:close/>
              </a:path>
            </a:pathLst>
          </a:custGeom>
          <a:blipFill>
            <a:blip r:embed="rId5">
              <a:alphaModFix amt="34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3801957" y="498501"/>
            <a:ext cx="2359141" cy="2359141"/>
          </a:xfrm>
          <a:custGeom>
            <a:avLst/>
            <a:gdLst/>
            <a:ahLst/>
            <a:cxnLst/>
            <a:rect l="l" t="t" r="r" b="b"/>
            <a:pathLst>
              <a:path w="2359141" h="2359141">
                <a:moveTo>
                  <a:pt x="0" y="0"/>
                </a:moveTo>
                <a:lnTo>
                  <a:pt x="2359141" y="0"/>
                </a:lnTo>
                <a:lnTo>
                  <a:pt x="2359141" y="2359141"/>
                </a:lnTo>
                <a:lnTo>
                  <a:pt x="0" y="2359141"/>
                </a:lnTo>
                <a:lnTo>
                  <a:pt x="0" y="0"/>
                </a:lnTo>
                <a:close/>
              </a:path>
            </a:pathLst>
          </a:custGeom>
          <a:blipFill>
            <a:blip r:embed="rId7">
              <a:alphaModFix amt="37000"/>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p:cNvSpPr txBox="1"/>
          <p:nvPr/>
        </p:nvSpPr>
        <p:spPr>
          <a:xfrm>
            <a:off x="715541" y="2194061"/>
            <a:ext cx="7783902" cy="7764761"/>
          </a:xfrm>
          <a:prstGeom prst="rect">
            <a:avLst/>
          </a:prstGeom>
        </p:spPr>
        <p:txBody>
          <a:bodyPr lIns="0" tIns="0" rIns="0" bIns="0" rtlCol="0" anchor="t">
            <a:spAutoFit/>
          </a:bodyPr>
          <a:lstStyle/>
          <a:p>
            <a:pPr algn="just">
              <a:lnSpc>
                <a:spcPts val="3292"/>
              </a:lnSpc>
            </a:pPr>
            <a:r>
              <a:rPr lang="en-US" sz="2318" b="1" dirty="0">
                <a:solidFill>
                  <a:srgbClr val="FFBD59"/>
                </a:solidFill>
                <a:latin typeface="Garet Bold"/>
                <a:ea typeface="Garet Bold"/>
                <a:cs typeface="Garet Bold"/>
                <a:sym typeface="Garet Bold"/>
              </a:rPr>
              <a:t>1. Key Players:</a:t>
            </a:r>
          </a:p>
          <a:p>
            <a:pPr algn="just">
              <a:lnSpc>
                <a:spcPts val="3292"/>
              </a:lnSpc>
            </a:pPr>
            <a:r>
              <a:rPr lang="en-US" sz="2318" dirty="0">
                <a:solidFill>
                  <a:srgbClr val="FFFFFF"/>
                </a:solidFill>
                <a:latin typeface="Garet"/>
                <a:ea typeface="Garet"/>
                <a:cs typeface="Garet"/>
                <a:sym typeface="Garet"/>
              </a:rPr>
              <a:t> -Telco operates in the telecommunications industry, alongside other major players offering similar services, such as mobile, broadband, and fixed-line services. Key competitors include both global and regional telecom companies such as AT&amp;T, Verizon, T-Mobile, Vodafone, and China Mobile.</a:t>
            </a:r>
          </a:p>
          <a:p>
            <a:pPr algn="just">
              <a:lnSpc>
                <a:spcPts val="3292"/>
              </a:lnSpc>
            </a:pPr>
            <a:endParaRPr lang="en-US" sz="2318" dirty="0">
              <a:solidFill>
                <a:srgbClr val="FFFFFF"/>
              </a:solidFill>
              <a:latin typeface="Garet"/>
              <a:ea typeface="Garet"/>
              <a:cs typeface="Garet"/>
              <a:sym typeface="Garet"/>
            </a:endParaRPr>
          </a:p>
          <a:p>
            <a:pPr algn="just">
              <a:lnSpc>
                <a:spcPts val="3292"/>
              </a:lnSpc>
            </a:pPr>
            <a:r>
              <a:rPr lang="en-US" sz="2318" b="1" dirty="0">
                <a:solidFill>
                  <a:srgbClr val="FFBD59"/>
                </a:solidFill>
                <a:latin typeface="Garet Bold"/>
                <a:ea typeface="Garet Bold"/>
                <a:cs typeface="Garet Bold"/>
                <a:sym typeface="Garet Bold"/>
              </a:rPr>
              <a:t>3. Challenges:</a:t>
            </a:r>
          </a:p>
          <a:p>
            <a:pPr algn="just">
              <a:lnSpc>
                <a:spcPts val="3292"/>
              </a:lnSpc>
            </a:pPr>
            <a:r>
              <a:rPr lang="en-US" sz="2318" dirty="0">
                <a:solidFill>
                  <a:srgbClr val="FFFFFF"/>
                </a:solidFill>
                <a:latin typeface="Garet"/>
                <a:ea typeface="Garet"/>
                <a:cs typeface="Garet"/>
                <a:sym typeface="Garet"/>
              </a:rPr>
              <a:t> - Telco faces challenges such as maintaining network infrastructure, high capital investments (especially for 5G), regulatory requirements, and intense competition, which can lead to price wars and slimmer profit margins. Another key challenge is reducing customer churn and maintaining customer satisfaction.</a:t>
            </a:r>
          </a:p>
          <a:p>
            <a:pPr algn="l">
              <a:lnSpc>
                <a:spcPts val="3292"/>
              </a:lnSpc>
            </a:pPr>
            <a:r>
              <a:rPr lang="en-US" sz="2318" dirty="0">
                <a:solidFill>
                  <a:srgbClr val="FFFFFF"/>
                </a:solidFill>
                <a:latin typeface="Garet"/>
                <a:ea typeface="Garet"/>
                <a:cs typeface="Garet"/>
                <a:sym typeface="Garet"/>
              </a:rPr>
              <a:t> </a:t>
            </a:r>
          </a:p>
          <a:p>
            <a:pPr marL="0" lvl="0" indent="0" algn="l">
              <a:lnSpc>
                <a:spcPts val="3292"/>
              </a:lnSpc>
            </a:pPr>
            <a:endParaRPr lang="en-US" sz="2318" dirty="0">
              <a:solidFill>
                <a:srgbClr val="FFFFFF"/>
              </a:solidFill>
              <a:latin typeface="Garet"/>
              <a:ea typeface="Garet"/>
              <a:cs typeface="Garet"/>
              <a:sym typeface="Garet"/>
            </a:endParaRPr>
          </a:p>
        </p:txBody>
      </p:sp>
      <p:sp>
        <p:nvSpPr>
          <p:cNvPr id="7" name="TextBox 7"/>
          <p:cNvSpPr txBox="1"/>
          <p:nvPr/>
        </p:nvSpPr>
        <p:spPr>
          <a:xfrm>
            <a:off x="2882710" y="365151"/>
            <a:ext cx="13313341" cy="1358836"/>
          </a:xfrm>
          <a:prstGeom prst="rect">
            <a:avLst/>
          </a:prstGeom>
        </p:spPr>
        <p:txBody>
          <a:bodyPr lIns="0" tIns="0" rIns="0" bIns="0" rtlCol="0" anchor="t">
            <a:spAutoFit/>
          </a:bodyPr>
          <a:lstStyle/>
          <a:p>
            <a:pPr marL="0" lvl="0" indent="0" algn="l">
              <a:lnSpc>
                <a:spcPts val="8059"/>
              </a:lnSpc>
            </a:pPr>
            <a:r>
              <a:rPr lang="en-US" sz="8059" b="1">
                <a:solidFill>
                  <a:srgbClr val="FFBD59"/>
                </a:solidFill>
                <a:latin typeface="Mont Bold"/>
                <a:ea typeface="Mont Bold"/>
                <a:cs typeface="Mont Bold"/>
                <a:sym typeface="Mont Bold"/>
              </a:rPr>
              <a:t>Telco Industry Overview</a:t>
            </a:r>
          </a:p>
        </p:txBody>
      </p:sp>
      <p:sp>
        <p:nvSpPr>
          <p:cNvPr id="8" name="TextBox 8"/>
          <p:cNvSpPr txBox="1"/>
          <p:nvPr/>
        </p:nvSpPr>
        <p:spPr>
          <a:xfrm>
            <a:off x="9539380" y="2203586"/>
            <a:ext cx="7719920" cy="6263640"/>
          </a:xfrm>
          <a:prstGeom prst="rect">
            <a:avLst/>
          </a:prstGeom>
        </p:spPr>
        <p:txBody>
          <a:bodyPr lIns="0" tIns="0" rIns="0" bIns="0" rtlCol="0" anchor="t">
            <a:spAutoFit/>
          </a:bodyPr>
          <a:lstStyle/>
          <a:p>
            <a:pPr algn="just">
              <a:lnSpc>
                <a:spcPts val="3360"/>
              </a:lnSpc>
            </a:pPr>
            <a:r>
              <a:rPr lang="en-US" sz="2400" b="1" dirty="0">
                <a:solidFill>
                  <a:srgbClr val="FFBD59"/>
                </a:solidFill>
                <a:latin typeface="Garet Bold"/>
                <a:ea typeface="Garet Bold"/>
                <a:cs typeface="Garet Bold"/>
                <a:sym typeface="Garet Bold"/>
              </a:rPr>
              <a:t>2. Market Trends:</a:t>
            </a:r>
          </a:p>
          <a:p>
            <a:pPr algn="just">
              <a:lnSpc>
                <a:spcPts val="3360"/>
              </a:lnSpc>
            </a:pPr>
            <a:r>
              <a:rPr lang="en-US" sz="2400" dirty="0">
                <a:solidFill>
                  <a:srgbClr val="FFFFFF"/>
                </a:solidFill>
                <a:latin typeface="Garet"/>
                <a:ea typeface="Garet"/>
                <a:cs typeface="Garet"/>
                <a:sym typeface="Garet"/>
              </a:rPr>
              <a:t> - Telco must keep pace with trends like the deployment of 5G networks, increased demand for digital and cloud-based services, and the convergence of mobile, internet, and entertainment services into bundled offerings. Additionally, there’s a growing emphasis on sustainability and enhancing customer experience through personalized services.</a:t>
            </a:r>
          </a:p>
          <a:p>
            <a:pPr algn="just">
              <a:lnSpc>
                <a:spcPts val="3360"/>
              </a:lnSpc>
            </a:pPr>
            <a:r>
              <a:rPr lang="en-US" sz="2400" dirty="0">
                <a:solidFill>
                  <a:srgbClr val="FFFFFF"/>
                </a:solidFill>
                <a:latin typeface="Garet"/>
                <a:ea typeface="Garet"/>
                <a:cs typeface="Garet"/>
                <a:sym typeface="Garet"/>
              </a:rPr>
              <a:t>As data becomes more valuable, telecom companies are focusing on analytics, customer insights, and monetization of customer data while navigating regulatory and privacy concerns.</a:t>
            </a:r>
          </a:p>
          <a:p>
            <a:pPr algn="l">
              <a:lnSpc>
                <a:spcPts val="3360"/>
              </a:lnSpc>
              <a:spcBef>
                <a:spcPct val="0"/>
              </a:spcBef>
            </a:pPr>
            <a:endParaRPr lang="en-US" sz="2400" dirty="0">
              <a:solidFill>
                <a:srgbClr val="FFFFFF"/>
              </a:solidFill>
              <a:latin typeface="Garet"/>
              <a:ea typeface="Garet"/>
              <a:cs typeface="Garet"/>
              <a:sym typeface="Garet"/>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rot="2983154">
            <a:off x="-1830086" y="5680708"/>
            <a:ext cx="9169399" cy="5054631"/>
          </a:xfrm>
          <a:custGeom>
            <a:avLst/>
            <a:gdLst/>
            <a:ahLst/>
            <a:cxnLst/>
            <a:rect l="l" t="t" r="r" b="b"/>
            <a:pathLst>
              <a:path w="9169399" h="5054631">
                <a:moveTo>
                  <a:pt x="0" y="0"/>
                </a:moveTo>
                <a:lnTo>
                  <a:pt x="9169399" y="0"/>
                </a:lnTo>
                <a:lnTo>
                  <a:pt x="9169399" y="5054631"/>
                </a:lnTo>
                <a:lnTo>
                  <a:pt x="0" y="5054631"/>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2830355" y="4680926"/>
            <a:ext cx="5036795" cy="5024203"/>
          </a:xfrm>
          <a:custGeom>
            <a:avLst/>
            <a:gdLst/>
            <a:ahLst/>
            <a:cxnLst/>
            <a:rect l="l" t="t" r="r" b="b"/>
            <a:pathLst>
              <a:path w="5036795" h="5024203">
                <a:moveTo>
                  <a:pt x="0" y="0"/>
                </a:moveTo>
                <a:lnTo>
                  <a:pt x="5036796" y="0"/>
                </a:lnTo>
                <a:lnTo>
                  <a:pt x="5036796" y="5024204"/>
                </a:lnTo>
                <a:lnTo>
                  <a:pt x="0" y="5024204"/>
                </a:lnTo>
                <a:lnTo>
                  <a:pt x="0" y="0"/>
                </a:lnTo>
                <a:close/>
              </a:path>
            </a:pathLst>
          </a:custGeom>
          <a:blipFill>
            <a:blip r:embed="rId5">
              <a:alphaModFix amt="34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3801957" y="498501"/>
            <a:ext cx="2359141" cy="2359141"/>
          </a:xfrm>
          <a:custGeom>
            <a:avLst/>
            <a:gdLst/>
            <a:ahLst/>
            <a:cxnLst/>
            <a:rect l="l" t="t" r="r" b="b"/>
            <a:pathLst>
              <a:path w="2359141" h="2359141">
                <a:moveTo>
                  <a:pt x="0" y="0"/>
                </a:moveTo>
                <a:lnTo>
                  <a:pt x="2359141" y="0"/>
                </a:lnTo>
                <a:lnTo>
                  <a:pt x="2359141" y="2359141"/>
                </a:lnTo>
                <a:lnTo>
                  <a:pt x="0" y="2359141"/>
                </a:lnTo>
                <a:lnTo>
                  <a:pt x="0" y="0"/>
                </a:lnTo>
                <a:close/>
              </a:path>
            </a:pathLst>
          </a:custGeom>
          <a:blipFill>
            <a:blip r:embed="rId7">
              <a:alphaModFix amt="37000"/>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p:cNvSpPr txBox="1"/>
          <p:nvPr/>
        </p:nvSpPr>
        <p:spPr>
          <a:xfrm>
            <a:off x="1028700" y="2717266"/>
            <a:ext cx="16075930" cy="1621136"/>
          </a:xfrm>
          <a:prstGeom prst="rect">
            <a:avLst/>
          </a:prstGeom>
        </p:spPr>
        <p:txBody>
          <a:bodyPr lIns="0" tIns="0" rIns="0" bIns="0" rtlCol="0" anchor="t">
            <a:spAutoFit/>
          </a:bodyPr>
          <a:lstStyle/>
          <a:p>
            <a:pPr algn="just">
              <a:lnSpc>
                <a:spcPts val="3292"/>
              </a:lnSpc>
            </a:pPr>
            <a:r>
              <a:rPr lang="en-US" sz="2318">
                <a:solidFill>
                  <a:srgbClr val="FFFFFF"/>
                </a:solidFill>
                <a:latin typeface="Garet"/>
                <a:ea typeface="Garet"/>
                <a:cs typeface="Garet"/>
                <a:sym typeface="Garet"/>
              </a:rPr>
              <a:t>Customer churn refers to the phenomenon where customers stop using a company’s services, either by cancelling their subscriptions or switching to a competitor. It is a critical metric in subscription-based industries like Telecommunication. </a:t>
            </a:r>
          </a:p>
          <a:p>
            <a:pPr marL="0" lvl="0" indent="0" algn="just">
              <a:lnSpc>
                <a:spcPts val="3292"/>
              </a:lnSpc>
            </a:pPr>
            <a:r>
              <a:rPr lang="en-US" sz="2318">
                <a:solidFill>
                  <a:srgbClr val="FFFFFF"/>
                </a:solidFill>
                <a:latin typeface="Garet"/>
                <a:ea typeface="Garet"/>
                <a:cs typeface="Garet"/>
                <a:sym typeface="Garet"/>
              </a:rPr>
              <a:t>There are two types of churn, namely, Voluntary and Involuntary churn.</a:t>
            </a:r>
          </a:p>
        </p:txBody>
      </p:sp>
      <p:sp>
        <p:nvSpPr>
          <p:cNvPr id="7" name="TextBox 7"/>
          <p:cNvSpPr txBox="1"/>
          <p:nvPr/>
        </p:nvSpPr>
        <p:spPr>
          <a:xfrm>
            <a:off x="2754614" y="567253"/>
            <a:ext cx="13313341" cy="1358836"/>
          </a:xfrm>
          <a:prstGeom prst="rect">
            <a:avLst/>
          </a:prstGeom>
        </p:spPr>
        <p:txBody>
          <a:bodyPr lIns="0" tIns="0" rIns="0" bIns="0" rtlCol="0" anchor="t">
            <a:spAutoFit/>
          </a:bodyPr>
          <a:lstStyle/>
          <a:p>
            <a:pPr marL="0" lvl="0" indent="0" algn="l">
              <a:lnSpc>
                <a:spcPts val="8059"/>
              </a:lnSpc>
            </a:pPr>
            <a:r>
              <a:rPr lang="en-US" sz="8059" b="1">
                <a:solidFill>
                  <a:srgbClr val="FFBD59"/>
                </a:solidFill>
                <a:latin typeface="Mont Bold"/>
                <a:ea typeface="Mont Bold"/>
                <a:cs typeface="Mont Bold"/>
                <a:sym typeface="Mont Bold"/>
              </a:rPr>
              <a:t>What is Customer Churn?</a:t>
            </a:r>
          </a:p>
        </p:txBody>
      </p:sp>
      <p:sp>
        <p:nvSpPr>
          <p:cNvPr id="8" name="TextBox 8"/>
          <p:cNvSpPr txBox="1"/>
          <p:nvPr/>
        </p:nvSpPr>
        <p:spPr>
          <a:xfrm>
            <a:off x="9298670" y="5299458"/>
            <a:ext cx="7960630" cy="4168140"/>
          </a:xfrm>
          <a:prstGeom prst="rect">
            <a:avLst/>
          </a:prstGeom>
        </p:spPr>
        <p:txBody>
          <a:bodyPr lIns="0" tIns="0" rIns="0" bIns="0" rtlCol="0" anchor="t">
            <a:spAutoFit/>
          </a:bodyPr>
          <a:lstStyle/>
          <a:p>
            <a:pPr algn="just">
              <a:lnSpc>
                <a:spcPts val="3360"/>
              </a:lnSpc>
            </a:pPr>
            <a:r>
              <a:rPr lang="en-US" sz="2400" b="1">
                <a:solidFill>
                  <a:srgbClr val="FFBD59"/>
                </a:solidFill>
                <a:latin typeface="Garet Bold"/>
                <a:ea typeface="Garet Bold"/>
                <a:cs typeface="Garet Bold"/>
                <a:sym typeface="Garet Bold"/>
              </a:rPr>
              <a:t>2.</a:t>
            </a:r>
            <a:r>
              <a:rPr lang="en-US" sz="2400" b="1">
                <a:solidFill>
                  <a:srgbClr val="FFFFFF"/>
                </a:solidFill>
                <a:latin typeface="Garet Bold"/>
                <a:ea typeface="Garet Bold"/>
                <a:cs typeface="Garet Bold"/>
                <a:sym typeface="Garet Bold"/>
              </a:rPr>
              <a:t> </a:t>
            </a:r>
            <a:r>
              <a:rPr lang="en-US" sz="2400" b="1">
                <a:solidFill>
                  <a:srgbClr val="FFBD59"/>
                </a:solidFill>
                <a:latin typeface="Garet Bold"/>
                <a:ea typeface="Garet Bold"/>
                <a:cs typeface="Garet Bold"/>
                <a:sym typeface="Garet Bold"/>
              </a:rPr>
              <a:t>Impact of Churn on Telco’s Business:</a:t>
            </a:r>
          </a:p>
          <a:p>
            <a:pPr algn="just">
              <a:lnSpc>
                <a:spcPts val="3360"/>
              </a:lnSpc>
            </a:pPr>
            <a:r>
              <a:rPr lang="en-US" sz="2400">
                <a:solidFill>
                  <a:srgbClr val="FFFFFF"/>
                </a:solidFill>
                <a:latin typeface="Garet"/>
                <a:ea typeface="Garet"/>
                <a:cs typeface="Garet"/>
                <a:sym typeface="Garet"/>
              </a:rPr>
              <a:t>Customer churn negatively affects Telco’s revenue and profitability. High churn increases customer acquisition costs, reduces the lifetime value of customers, and damages the company’s reputation. Telco must invest more in retention strategies and continually improve its offerings to reduce churn and maintain a stable customer base.</a:t>
            </a:r>
          </a:p>
          <a:p>
            <a:pPr algn="just">
              <a:lnSpc>
                <a:spcPts val="3360"/>
              </a:lnSpc>
              <a:spcBef>
                <a:spcPct val="0"/>
              </a:spcBef>
            </a:pPr>
            <a:endParaRPr lang="en-US" sz="2400">
              <a:solidFill>
                <a:srgbClr val="FFFFFF"/>
              </a:solidFill>
              <a:latin typeface="Garet"/>
              <a:ea typeface="Garet"/>
              <a:cs typeface="Garet"/>
              <a:sym typeface="Garet"/>
            </a:endParaRPr>
          </a:p>
        </p:txBody>
      </p:sp>
      <p:sp>
        <p:nvSpPr>
          <p:cNvPr id="9" name="TextBox 9"/>
          <p:cNvSpPr txBox="1"/>
          <p:nvPr/>
        </p:nvSpPr>
        <p:spPr>
          <a:xfrm>
            <a:off x="767698" y="5299458"/>
            <a:ext cx="7646828" cy="3749040"/>
          </a:xfrm>
          <a:prstGeom prst="rect">
            <a:avLst/>
          </a:prstGeom>
        </p:spPr>
        <p:txBody>
          <a:bodyPr lIns="0" tIns="0" rIns="0" bIns="0" rtlCol="0" anchor="t">
            <a:spAutoFit/>
          </a:bodyPr>
          <a:lstStyle/>
          <a:p>
            <a:pPr algn="just">
              <a:lnSpc>
                <a:spcPts val="3360"/>
              </a:lnSpc>
            </a:pPr>
            <a:r>
              <a:rPr lang="en-US" sz="2400" b="1">
                <a:solidFill>
                  <a:srgbClr val="FFBD59"/>
                </a:solidFill>
                <a:latin typeface="Garet Bold"/>
                <a:ea typeface="Garet Bold"/>
                <a:cs typeface="Garet Bold"/>
                <a:sym typeface="Garet Bold"/>
              </a:rPr>
              <a:t>1.  Factors Contributing to Customer Churn:</a:t>
            </a:r>
          </a:p>
          <a:p>
            <a:pPr algn="just">
              <a:lnSpc>
                <a:spcPts val="3360"/>
              </a:lnSpc>
            </a:pPr>
            <a:r>
              <a:rPr lang="en-US" sz="2400">
                <a:solidFill>
                  <a:srgbClr val="FFFFFF"/>
                </a:solidFill>
                <a:latin typeface="Garet"/>
                <a:ea typeface="Garet"/>
                <a:cs typeface="Garet"/>
                <a:sym typeface="Garet"/>
              </a:rPr>
              <a:t> For Telco, customer churn may occur due to poor network quality, better offers from competitors, unsatisfactory customer service, pricing issues, or outdated technology. Customers may also leave if they find more attractive service bundles elsewhere or experience unresolved billing issues.</a:t>
            </a:r>
          </a:p>
          <a:p>
            <a:pPr algn="ctr">
              <a:lnSpc>
                <a:spcPts val="3360"/>
              </a:lnSpc>
              <a:spcBef>
                <a:spcPct val="0"/>
              </a:spcBef>
            </a:pPr>
            <a:endParaRPr lang="en-US" sz="2400">
              <a:solidFill>
                <a:srgbClr val="FFFFFF"/>
              </a:solidFill>
              <a:latin typeface="Garet"/>
              <a:ea typeface="Garet"/>
              <a:cs typeface="Garet"/>
              <a:sym typeface="Garet"/>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0" y="0"/>
            <a:ext cx="18288000" cy="4273013"/>
          </a:xfrm>
          <a:custGeom>
            <a:avLst/>
            <a:gdLst/>
            <a:ahLst/>
            <a:cxnLst/>
            <a:rect l="l" t="t" r="r" b="b"/>
            <a:pathLst>
              <a:path w="18288000" h="4273013">
                <a:moveTo>
                  <a:pt x="0" y="0"/>
                </a:moveTo>
                <a:lnTo>
                  <a:pt x="18288000" y="0"/>
                </a:lnTo>
                <a:lnTo>
                  <a:pt x="18288000" y="4273013"/>
                </a:lnTo>
                <a:lnTo>
                  <a:pt x="0" y="4273013"/>
                </a:lnTo>
                <a:lnTo>
                  <a:pt x="0" y="0"/>
                </a:lnTo>
                <a:close/>
              </a:path>
            </a:pathLst>
          </a:custGeom>
          <a:blipFill>
            <a:blip r:embed="rId3"/>
            <a:stretch>
              <a:fillRect t="-255586"/>
            </a:stretch>
          </a:blipFill>
        </p:spPr>
        <p:txBody>
          <a:bodyPr/>
          <a:lstStyle/>
          <a:p>
            <a:endParaRPr lang="en-US"/>
          </a:p>
        </p:txBody>
      </p:sp>
      <p:sp>
        <p:nvSpPr>
          <p:cNvPr id="4" name="Freeform 4"/>
          <p:cNvSpPr/>
          <p:nvPr/>
        </p:nvSpPr>
        <p:spPr>
          <a:xfrm flipH="1" flipV="1">
            <a:off x="10783104" y="3184746"/>
            <a:ext cx="8178165" cy="8229600"/>
          </a:xfrm>
          <a:custGeom>
            <a:avLst/>
            <a:gdLst/>
            <a:ahLst/>
            <a:cxnLst/>
            <a:rect l="l" t="t" r="r" b="b"/>
            <a:pathLst>
              <a:path w="8178165" h="8229600">
                <a:moveTo>
                  <a:pt x="8178165" y="8229600"/>
                </a:moveTo>
                <a:lnTo>
                  <a:pt x="0" y="8229600"/>
                </a:lnTo>
                <a:lnTo>
                  <a:pt x="0" y="0"/>
                </a:lnTo>
                <a:lnTo>
                  <a:pt x="8178165" y="0"/>
                </a:lnTo>
                <a:lnTo>
                  <a:pt x="8178165" y="8229600"/>
                </a:lnTo>
                <a:close/>
              </a:path>
            </a:pathLst>
          </a:custGeom>
          <a:blipFill>
            <a:blip r:embed="rId4"/>
            <a:stretch>
              <a:fillRect/>
            </a:stretch>
          </a:blipFill>
        </p:spPr>
        <p:txBody>
          <a:bodyPr/>
          <a:lstStyle/>
          <a:p>
            <a:endParaRPr lang="en-US"/>
          </a:p>
        </p:txBody>
      </p:sp>
      <p:sp>
        <p:nvSpPr>
          <p:cNvPr id="5" name="TextBox 5"/>
          <p:cNvSpPr txBox="1"/>
          <p:nvPr/>
        </p:nvSpPr>
        <p:spPr>
          <a:xfrm>
            <a:off x="1583590" y="342120"/>
            <a:ext cx="15120820" cy="1200113"/>
          </a:xfrm>
          <a:prstGeom prst="rect">
            <a:avLst/>
          </a:prstGeom>
        </p:spPr>
        <p:txBody>
          <a:bodyPr lIns="0" tIns="0" rIns="0" bIns="0" rtlCol="0" anchor="t">
            <a:spAutoFit/>
          </a:bodyPr>
          <a:lstStyle/>
          <a:p>
            <a:pPr marL="0" lvl="0" indent="0" algn="l">
              <a:lnSpc>
                <a:spcPts val="7123"/>
              </a:lnSpc>
            </a:pPr>
            <a:r>
              <a:rPr lang="en-US" sz="7123" b="1">
                <a:solidFill>
                  <a:srgbClr val="FFBD59"/>
                </a:solidFill>
                <a:latin typeface="Mont Bold"/>
                <a:ea typeface="Mont Bold"/>
                <a:cs typeface="Mont Bold"/>
                <a:sym typeface="Mont Bold"/>
              </a:rPr>
              <a:t>What is Requirement Elicitation? </a:t>
            </a:r>
          </a:p>
        </p:txBody>
      </p:sp>
      <p:sp>
        <p:nvSpPr>
          <p:cNvPr id="6" name="TextBox 6"/>
          <p:cNvSpPr txBox="1"/>
          <p:nvPr/>
        </p:nvSpPr>
        <p:spPr>
          <a:xfrm>
            <a:off x="758536" y="1741515"/>
            <a:ext cx="16770927" cy="2829313"/>
          </a:xfrm>
          <a:prstGeom prst="rect">
            <a:avLst/>
          </a:prstGeom>
        </p:spPr>
        <p:txBody>
          <a:bodyPr lIns="0" tIns="0" rIns="0" bIns="0" rtlCol="0" anchor="t">
            <a:spAutoFit/>
          </a:bodyPr>
          <a:lstStyle/>
          <a:p>
            <a:pPr algn="l">
              <a:lnSpc>
                <a:spcPts val="4526"/>
              </a:lnSpc>
            </a:pPr>
            <a:r>
              <a:rPr lang="en-US" sz="3187">
                <a:solidFill>
                  <a:srgbClr val="F8F4EB"/>
                </a:solidFill>
                <a:latin typeface="Garet"/>
                <a:ea typeface="Garet"/>
                <a:cs typeface="Garet"/>
                <a:sym typeface="Garet"/>
              </a:rPr>
              <a:t>Requirement Elicitation is the process of identifying and documenting the needs and requirements of the stakeholders. It’s a focused approach to requirement gathering, which involves analysing the gathered information and transforming it into specific and actionable requirements. This is a crucial step to ensure the success of the project. </a:t>
            </a:r>
          </a:p>
        </p:txBody>
      </p:sp>
      <p:sp>
        <p:nvSpPr>
          <p:cNvPr id="7" name="TextBox 7"/>
          <p:cNvSpPr txBox="1"/>
          <p:nvPr/>
        </p:nvSpPr>
        <p:spPr>
          <a:xfrm>
            <a:off x="5251728" y="5057775"/>
            <a:ext cx="7784545" cy="886069"/>
          </a:xfrm>
          <a:prstGeom prst="rect">
            <a:avLst/>
          </a:prstGeom>
        </p:spPr>
        <p:txBody>
          <a:bodyPr lIns="0" tIns="0" rIns="0" bIns="0" rtlCol="0" anchor="t">
            <a:spAutoFit/>
          </a:bodyPr>
          <a:lstStyle/>
          <a:p>
            <a:pPr algn="ctr">
              <a:lnSpc>
                <a:spcPts val="5259"/>
              </a:lnSpc>
              <a:spcBef>
                <a:spcPct val="0"/>
              </a:spcBef>
            </a:pPr>
            <a:r>
              <a:rPr lang="en-US" sz="5259" b="1">
                <a:solidFill>
                  <a:srgbClr val="FFBD59"/>
                </a:solidFill>
                <a:latin typeface="Mont Bold"/>
                <a:ea typeface="Mont Bold"/>
                <a:cs typeface="Mont Bold"/>
                <a:sym typeface="Mont Bold"/>
              </a:rPr>
              <a:t>Types of Requirements</a:t>
            </a:r>
          </a:p>
        </p:txBody>
      </p:sp>
      <p:sp>
        <p:nvSpPr>
          <p:cNvPr id="8" name="TextBox 8"/>
          <p:cNvSpPr txBox="1"/>
          <p:nvPr/>
        </p:nvSpPr>
        <p:spPr>
          <a:xfrm>
            <a:off x="1028700" y="7804841"/>
            <a:ext cx="6048018" cy="595240"/>
          </a:xfrm>
          <a:prstGeom prst="rect">
            <a:avLst/>
          </a:prstGeom>
        </p:spPr>
        <p:txBody>
          <a:bodyPr lIns="0" tIns="0" rIns="0" bIns="0" rtlCol="0" anchor="t">
            <a:spAutoFit/>
          </a:bodyPr>
          <a:lstStyle/>
          <a:p>
            <a:pPr algn="ctr">
              <a:lnSpc>
                <a:spcPts val="3559"/>
              </a:lnSpc>
              <a:spcBef>
                <a:spcPct val="0"/>
              </a:spcBef>
            </a:pPr>
            <a:r>
              <a:rPr lang="en-US" sz="3559" b="1">
                <a:solidFill>
                  <a:srgbClr val="FFBD59"/>
                </a:solidFill>
                <a:latin typeface="Mont Bold"/>
                <a:ea typeface="Mont Bold"/>
                <a:cs typeface="Mont Bold"/>
                <a:sym typeface="Mont Bold"/>
              </a:rPr>
              <a:t>1.Functional Requirements</a:t>
            </a:r>
          </a:p>
        </p:txBody>
      </p:sp>
      <p:sp>
        <p:nvSpPr>
          <p:cNvPr id="9" name="TextBox 9"/>
          <p:cNvSpPr txBox="1"/>
          <p:nvPr/>
        </p:nvSpPr>
        <p:spPr>
          <a:xfrm>
            <a:off x="10397655" y="7804841"/>
            <a:ext cx="7368897" cy="595240"/>
          </a:xfrm>
          <a:prstGeom prst="rect">
            <a:avLst/>
          </a:prstGeom>
        </p:spPr>
        <p:txBody>
          <a:bodyPr lIns="0" tIns="0" rIns="0" bIns="0" rtlCol="0" anchor="t">
            <a:spAutoFit/>
          </a:bodyPr>
          <a:lstStyle/>
          <a:p>
            <a:pPr algn="ctr">
              <a:lnSpc>
                <a:spcPts val="3559"/>
              </a:lnSpc>
              <a:spcBef>
                <a:spcPct val="0"/>
              </a:spcBef>
            </a:pPr>
            <a:r>
              <a:rPr lang="en-US" sz="3559" b="1">
                <a:solidFill>
                  <a:srgbClr val="FFBD59"/>
                </a:solidFill>
                <a:latin typeface="Mont Bold"/>
                <a:ea typeface="Mont Bold"/>
                <a:cs typeface="Mont Bold"/>
                <a:sym typeface="Mont Bold"/>
              </a:rPr>
              <a:t>2. Non-Functional Requirements</a:t>
            </a:r>
          </a:p>
        </p:txBody>
      </p:sp>
      <p:sp>
        <p:nvSpPr>
          <p:cNvPr id="10" name="AutoShape 10"/>
          <p:cNvSpPr/>
          <p:nvPr/>
        </p:nvSpPr>
        <p:spPr>
          <a:xfrm flipH="1">
            <a:off x="4205893" y="6312343"/>
            <a:ext cx="4938105" cy="1373016"/>
          </a:xfrm>
          <a:prstGeom prst="line">
            <a:avLst/>
          </a:prstGeom>
          <a:ln w="38100" cap="flat">
            <a:solidFill>
              <a:srgbClr val="FFBD59"/>
            </a:solidFill>
            <a:prstDash val="solid"/>
            <a:headEnd type="none" w="sm" len="sm"/>
            <a:tailEnd type="arrow" w="med" len="sm"/>
          </a:ln>
        </p:spPr>
        <p:txBody>
          <a:bodyPr/>
          <a:lstStyle/>
          <a:p>
            <a:endParaRPr lang="en-US"/>
          </a:p>
        </p:txBody>
      </p:sp>
      <p:sp>
        <p:nvSpPr>
          <p:cNvPr id="11" name="AutoShape 11"/>
          <p:cNvSpPr/>
          <p:nvPr/>
        </p:nvSpPr>
        <p:spPr>
          <a:xfrm>
            <a:off x="9144000" y="6312343"/>
            <a:ext cx="4938104" cy="1443231"/>
          </a:xfrm>
          <a:prstGeom prst="line">
            <a:avLst/>
          </a:prstGeom>
          <a:ln w="38100" cap="flat">
            <a:solidFill>
              <a:srgbClr val="FFBD59"/>
            </a:solidFill>
            <a:prstDash val="solid"/>
            <a:headEnd type="none" w="sm" len="sm"/>
            <a:tailEnd type="arrow" w="med" len="sm"/>
          </a:ln>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714326" y="-367609"/>
            <a:ext cx="8178165" cy="8229600"/>
          </a:xfrm>
          <a:custGeom>
            <a:avLst/>
            <a:gdLst/>
            <a:ahLst/>
            <a:cxnLst/>
            <a:rect l="l" t="t" r="r" b="b"/>
            <a:pathLst>
              <a:path w="8178165" h="8229600">
                <a:moveTo>
                  <a:pt x="0" y="0"/>
                </a:moveTo>
                <a:lnTo>
                  <a:pt x="8178165" y="0"/>
                </a:lnTo>
                <a:lnTo>
                  <a:pt x="8178165" y="8229600"/>
                </a:lnTo>
                <a:lnTo>
                  <a:pt x="0" y="8229600"/>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284952" y="1978269"/>
            <a:ext cx="16770927" cy="7770464"/>
          </a:xfrm>
          <a:prstGeom prst="rect">
            <a:avLst/>
          </a:prstGeom>
        </p:spPr>
        <p:txBody>
          <a:bodyPr lIns="0" tIns="0" rIns="0" bIns="0" rtlCol="0" anchor="t">
            <a:spAutoFit/>
          </a:bodyPr>
          <a:lstStyle/>
          <a:p>
            <a:pPr algn="l">
              <a:lnSpc>
                <a:spcPts val="4526"/>
              </a:lnSpc>
            </a:pPr>
            <a:r>
              <a:rPr lang="en-US" sz="3187">
                <a:solidFill>
                  <a:srgbClr val="F8F4EB"/>
                </a:solidFill>
                <a:latin typeface="Garet"/>
                <a:ea typeface="Garet"/>
                <a:cs typeface="Garet"/>
                <a:sym typeface="Garet"/>
              </a:rPr>
              <a:t>This is what the model, system or project actually achieve. These requirements are precise and aim to solve the business problem. </a:t>
            </a:r>
          </a:p>
          <a:p>
            <a:pPr algn="l">
              <a:lnSpc>
                <a:spcPts val="4526"/>
              </a:lnSpc>
            </a:pPr>
            <a:r>
              <a:rPr lang="en-US" sz="3187">
                <a:solidFill>
                  <a:srgbClr val="F8F4EB"/>
                </a:solidFill>
                <a:latin typeface="Garet"/>
                <a:ea typeface="Garet"/>
                <a:cs typeface="Garet"/>
                <a:sym typeface="Garet"/>
              </a:rPr>
              <a:t>In this project, functional requirements could be:</a:t>
            </a:r>
          </a:p>
          <a:p>
            <a:pPr algn="l">
              <a:lnSpc>
                <a:spcPts val="4526"/>
              </a:lnSpc>
            </a:pPr>
            <a:endParaRPr lang="en-US" sz="3187">
              <a:solidFill>
                <a:srgbClr val="F8F4EB"/>
              </a:solidFill>
              <a:latin typeface="Garet"/>
              <a:ea typeface="Garet"/>
              <a:cs typeface="Garet"/>
              <a:sym typeface="Garet"/>
            </a:endParaRPr>
          </a:p>
          <a:p>
            <a:pPr marL="688176" lvl="1" indent="-344088" algn="l">
              <a:lnSpc>
                <a:spcPts val="4526"/>
              </a:lnSpc>
              <a:buFont typeface="Arial"/>
              <a:buChar char="•"/>
            </a:pPr>
            <a:r>
              <a:rPr lang="en-US" sz="3187">
                <a:solidFill>
                  <a:srgbClr val="F8F4EB"/>
                </a:solidFill>
                <a:latin typeface="Garet"/>
                <a:ea typeface="Garet"/>
                <a:cs typeface="Garet"/>
                <a:sym typeface="Garet"/>
              </a:rPr>
              <a:t>Discover patterns and trends between churn reasons and customer demographics to identify which type of customers leave due to which type of problems. </a:t>
            </a:r>
          </a:p>
          <a:p>
            <a:pPr algn="l">
              <a:lnSpc>
                <a:spcPts val="3106"/>
              </a:lnSpc>
            </a:pPr>
            <a:endParaRPr lang="en-US" sz="3187">
              <a:solidFill>
                <a:srgbClr val="F8F4EB"/>
              </a:solidFill>
              <a:latin typeface="Garet"/>
              <a:ea typeface="Garet"/>
              <a:cs typeface="Garet"/>
              <a:sym typeface="Garet"/>
            </a:endParaRPr>
          </a:p>
          <a:p>
            <a:pPr marL="688176" lvl="1" indent="-344088" algn="l">
              <a:lnSpc>
                <a:spcPts val="4526"/>
              </a:lnSpc>
              <a:buFont typeface="Arial"/>
              <a:buChar char="•"/>
            </a:pPr>
            <a:r>
              <a:rPr lang="en-US" sz="3187">
                <a:solidFill>
                  <a:srgbClr val="F8F4EB"/>
                </a:solidFill>
                <a:latin typeface="Garet"/>
                <a:ea typeface="Garet"/>
                <a:cs typeface="Garet"/>
                <a:sym typeface="Garet"/>
              </a:rPr>
              <a:t>Discover patterns and trends between churn reasons and different services Telco provided to these churned customers to identify which of Telco’s services has failed to retain customers and for what reason. </a:t>
            </a:r>
          </a:p>
          <a:p>
            <a:pPr algn="l">
              <a:lnSpc>
                <a:spcPts val="4526"/>
              </a:lnSpc>
            </a:pPr>
            <a:endParaRPr lang="en-US" sz="3187">
              <a:solidFill>
                <a:srgbClr val="F8F4EB"/>
              </a:solidFill>
              <a:latin typeface="Garet"/>
              <a:ea typeface="Garet"/>
              <a:cs typeface="Garet"/>
              <a:sym typeface="Garet"/>
            </a:endParaRPr>
          </a:p>
          <a:p>
            <a:pPr marL="688176" lvl="1" indent="-344088" algn="l">
              <a:lnSpc>
                <a:spcPts val="4526"/>
              </a:lnSpc>
              <a:buFont typeface="Arial"/>
              <a:buChar char="•"/>
            </a:pPr>
            <a:r>
              <a:rPr lang="en-US" sz="3187">
                <a:solidFill>
                  <a:srgbClr val="F8F4EB"/>
                </a:solidFill>
                <a:latin typeface="Garet"/>
                <a:ea typeface="Garet"/>
                <a:cs typeface="Garet"/>
                <a:sym typeface="Garet"/>
              </a:rPr>
              <a:t>Provide suggestions on potential solutions to the identified problems.</a:t>
            </a:r>
          </a:p>
          <a:p>
            <a:pPr algn="l">
              <a:lnSpc>
                <a:spcPts val="4384"/>
              </a:lnSpc>
            </a:pPr>
            <a:endParaRPr lang="en-US" sz="3187">
              <a:solidFill>
                <a:srgbClr val="F8F4EB"/>
              </a:solidFill>
              <a:latin typeface="Garet"/>
              <a:ea typeface="Garet"/>
              <a:cs typeface="Garet"/>
              <a:sym typeface="Garet"/>
            </a:endParaRPr>
          </a:p>
        </p:txBody>
      </p:sp>
      <p:sp>
        <p:nvSpPr>
          <p:cNvPr id="5" name="TextBox 5"/>
          <p:cNvSpPr txBox="1"/>
          <p:nvPr/>
        </p:nvSpPr>
        <p:spPr>
          <a:xfrm>
            <a:off x="1056799" y="952500"/>
            <a:ext cx="8773001" cy="644728"/>
          </a:xfrm>
          <a:prstGeom prst="rect">
            <a:avLst/>
          </a:prstGeom>
        </p:spPr>
        <p:txBody>
          <a:bodyPr wrap="square" lIns="0" tIns="0" rIns="0" bIns="0" rtlCol="0" anchor="t">
            <a:spAutoFit/>
          </a:bodyPr>
          <a:lstStyle/>
          <a:p>
            <a:pPr algn="ctr">
              <a:lnSpc>
                <a:spcPts val="4759"/>
              </a:lnSpc>
              <a:spcBef>
                <a:spcPct val="0"/>
              </a:spcBef>
            </a:pPr>
            <a:r>
              <a:rPr lang="en-US" sz="4759" b="1" dirty="0">
                <a:solidFill>
                  <a:srgbClr val="FFBD59"/>
                </a:solidFill>
                <a:latin typeface="Mont Bold"/>
                <a:ea typeface="Mont Bold"/>
                <a:cs typeface="Mont Bold"/>
                <a:sym typeface="Mont Bold"/>
              </a:rPr>
              <a:t>1.Functional Requirements</a:t>
            </a: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flipH="1">
            <a:off x="10713274" y="-477279"/>
            <a:ext cx="8178165" cy="8229600"/>
          </a:xfrm>
          <a:custGeom>
            <a:avLst/>
            <a:gdLst/>
            <a:ahLst/>
            <a:cxnLst/>
            <a:rect l="l" t="t" r="r" b="b"/>
            <a:pathLst>
              <a:path w="8178165" h="8229600">
                <a:moveTo>
                  <a:pt x="8178165" y="0"/>
                </a:moveTo>
                <a:lnTo>
                  <a:pt x="0" y="0"/>
                </a:lnTo>
                <a:lnTo>
                  <a:pt x="0" y="8229600"/>
                </a:lnTo>
                <a:lnTo>
                  <a:pt x="8178165" y="8229600"/>
                </a:lnTo>
                <a:lnTo>
                  <a:pt x="8178165" y="0"/>
                </a:lnTo>
                <a:close/>
              </a:path>
            </a:pathLst>
          </a:custGeom>
          <a:blipFill>
            <a:blip r:embed="rId3"/>
            <a:stretch>
              <a:fillRect/>
            </a:stretch>
          </a:blipFill>
        </p:spPr>
        <p:txBody>
          <a:bodyPr/>
          <a:lstStyle/>
          <a:p>
            <a:endParaRPr lang="en-US"/>
          </a:p>
        </p:txBody>
      </p:sp>
      <p:sp>
        <p:nvSpPr>
          <p:cNvPr id="4" name="TextBox 4"/>
          <p:cNvSpPr txBox="1"/>
          <p:nvPr/>
        </p:nvSpPr>
        <p:spPr>
          <a:xfrm>
            <a:off x="1028700" y="1852562"/>
            <a:ext cx="16770927" cy="8578692"/>
          </a:xfrm>
          <a:prstGeom prst="rect">
            <a:avLst/>
          </a:prstGeom>
        </p:spPr>
        <p:txBody>
          <a:bodyPr lIns="0" tIns="0" rIns="0" bIns="0" rtlCol="0" anchor="t">
            <a:spAutoFit/>
          </a:bodyPr>
          <a:lstStyle/>
          <a:p>
            <a:pPr algn="l">
              <a:lnSpc>
                <a:spcPts val="4526"/>
              </a:lnSpc>
            </a:pPr>
            <a:r>
              <a:rPr lang="en-US" sz="3187">
                <a:solidFill>
                  <a:srgbClr val="F8F4EB"/>
                </a:solidFill>
                <a:latin typeface="Garet"/>
                <a:ea typeface="Garet"/>
                <a:cs typeface="Garet"/>
                <a:sym typeface="Garet"/>
              </a:rPr>
              <a:t>This is how the model, system or project performs to achieve its functional requirements. It aims to make the solution practical, scalable, and efficient. </a:t>
            </a:r>
          </a:p>
          <a:p>
            <a:pPr algn="l">
              <a:lnSpc>
                <a:spcPts val="4526"/>
              </a:lnSpc>
            </a:pPr>
            <a:r>
              <a:rPr lang="en-US" sz="3187">
                <a:solidFill>
                  <a:srgbClr val="F8F4EB"/>
                </a:solidFill>
                <a:latin typeface="Garet"/>
                <a:ea typeface="Garet"/>
                <a:cs typeface="Garet"/>
                <a:sym typeface="Garet"/>
              </a:rPr>
              <a:t>In this project, non-functional requirements could be:</a:t>
            </a:r>
          </a:p>
          <a:p>
            <a:pPr algn="l">
              <a:lnSpc>
                <a:spcPts val="4526"/>
              </a:lnSpc>
            </a:pPr>
            <a:endParaRPr lang="en-US" sz="3187">
              <a:solidFill>
                <a:srgbClr val="F8F4EB"/>
              </a:solidFill>
              <a:latin typeface="Garet"/>
              <a:ea typeface="Garet"/>
              <a:cs typeface="Garet"/>
              <a:sym typeface="Garet"/>
            </a:endParaRPr>
          </a:p>
          <a:p>
            <a:pPr marL="644997" lvl="1" indent="-322499" algn="l">
              <a:lnSpc>
                <a:spcPts val="4242"/>
              </a:lnSpc>
              <a:buFont typeface="Arial"/>
              <a:buChar char="•"/>
            </a:pPr>
            <a:r>
              <a:rPr lang="en-US" sz="2987">
                <a:solidFill>
                  <a:srgbClr val="F8F4EB"/>
                </a:solidFill>
                <a:latin typeface="Garet"/>
                <a:ea typeface="Garet"/>
                <a:cs typeface="Garet"/>
                <a:sym typeface="Garet"/>
              </a:rPr>
              <a:t>The research findings and recommendations must be presented clearly and in an accessible manner with the help of visual aids, i.e. charts and graphs. </a:t>
            </a:r>
          </a:p>
          <a:p>
            <a:pPr algn="l">
              <a:lnSpc>
                <a:spcPts val="4242"/>
              </a:lnSpc>
            </a:pPr>
            <a:endParaRPr lang="en-US" sz="2987">
              <a:solidFill>
                <a:srgbClr val="F8F4EB"/>
              </a:solidFill>
              <a:latin typeface="Garet"/>
              <a:ea typeface="Garet"/>
              <a:cs typeface="Garet"/>
              <a:sym typeface="Garet"/>
            </a:endParaRPr>
          </a:p>
          <a:p>
            <a:pPr marL="644997" lvl="1" indent="-322499" algn="l">
              <a:lnSpc>
                <a:spcPts val="4242"/>
              </a:lnSpc>
              <a:buFont typeface="Arial"/>
              <a:buChar char="•"/>
            </a:pPr>
            <a:r>
              <a:rPr lang="en-US" sz="2987">
                <a:solidFill>
                  <a:srgbClr val="F8F4EB"/>
                </a:solidFill>
                <a:latin typeface="Garet"/>
                <a:ea typeface="Garet"/>
                <a:cs typeface="Garet"/>
                <a:sym typeface="Garet"/>
              </a:rPr>
              <a:t>The report should be written in a way that is understandable to stakeholders at Telco who may not have deep technical knowledge.</a:t>
            </a:r>
          </a:p>
          <a:p>
            <a:pPr algn="l">
              <a:lnSpc>
                <a:spcPts val="4242"/>
              </a:lnSpc>
            </a:pPr>
            <a:endParaRPr lang="en-US" sz="2987">
              <a:solidFill>
                <a:srgbClr val="F8F4EB"/>
              </a:solidFill>
              <a:latin typeface="Garet"/>
              <a:ea typeface="Garet"/>
              <a:cs typeface="Garet"/>
              <a:sym typeface="Garet"/>
            </a:endParaRPr>
          </a:p>
          <a:p>
            <a:pPr marL="601819" lvl="1" indent="-300909" algn="l">
              <a:lnSpc>
                <a:spcPts val="3958"/>
              </a:lnSpc>
              <a:buFont typeface="Arial"/>
              <a:buChar char="•"/>
            </a:pPr>
            <a:r>
              <a:rPr lang="en-US" sz="2787">
                <a:solidFill>
                  <a:srgbClr val="F8F4EB"/>
                </a:solidFill>
                <a:latin typeface="Garet"/>
                <a:ea typeface="Garet"/>
                <a:cs typeface="Garet"/>
                <a:sym typeface="Garet"/>
              </a:rPr>
              <a:t>The project must ensure that customer data used in the research is anonymized and complies with ethical standards, particularly around privacy and confidentiality.</a:t>
            </a:r>
          </a:p>
          <a:p>
            <a:pPr algn="l">
              <a:lnSpc>
                <a:spcPts val="3958"/>
              </a:lnSpc>
            </a:pPr>
            <a:endParaRPr lang="en-US" sz="2787">
              <a:solidFill>
                <a:srgbClr val="F8F4EB"/>
              </a:solidFill>
              <a:latin typeface="Garet"/>
              <a:ea typeface="Garet"/>
              <a:cs typeface="Garet"/>
              <a:sym typeface="Garet"/>
            </a:endParaRPr>
          </a:p>
          <a:p>
            <a:pPr marL="644997" lvl="1" indent="-322499" algn="l">
              <a:lnSpc>
                <a:spcPts val="4242"/>
              </a:lnSpc>
              <a:buFont typeface="Arial"/>
              <a:buChar char="•"/>
            </a:pPr>
            <a:r>
              <a:rPr lang="en-US" sz="2987">
                <a:solidFill>
                  <a:srgbClr val="F8F4EB"/>
                </a:solidFill>
                <a:latin typeface="Garet"/>
                <a:ea typeface="Garet"/>
                <a:cs typeface="Garet"/>
                <a:sym typeface="Garet"/>
              </a:rPr>
              <a:t>The project must also ensure that any sampling done on the dataset is carried out without any bias. </a:t>
            </a:r>
          </a:p>
          <a:p>
            <a:pPr algn="l">
              <a:lnSpc>
                <a:spcPts val="4526"/>
              </a:lnSpc>
            </a:pPr>
            <a:endParaRPr lang="en-US" sz="2987">
              <a:solidFill>
                <a:srgbClr val="F8F4EB"/>
              </a:solidFill>
              <a:latin typeface="Garet"/>
              <a:ea typeface="Garet"/>
              <a:cs typeface="Garet"/>
              <a:sym typeface="Garet"/>
            </a:endParaRPr>
          </a:p>
        </p:txBody>
      </p:sp>
      <p:sp>
        <p:nvSpPr>
          <p:cNvPr id="5" name="TextBox 5"/>
          <p:cNvSpPr txBox="1"/>
          <p:nvPr/>
        </p:nvSpPr>
        <p:spPr>
          <a:xfrm>
            <a:off x="995624" y="952500"/>
            <a:ext cx="10739175" cy="644728"/>
          </a:xfrm>
          <a:prstGeom prst="rect">
            <a:avLst/>
          </a:prstGeom>
        </p:spPr>
        <p:txBody>
          <a:bodyPr wrap="square" lIns="0" tIns="0" rIns="0" bIns="0" rtlCol="0" anchor="t">
            <a:spAutoFit/>
          </a:bodyPr>
          <a:lstStyle/>
          <a:p>
            <a:pPr algn="ctr">
              <a:lnSpc>
                <a:spcPts val="4759"/>
              </a:lnSpc>
              <a:spcBef>
                <a:spcPct val="0"/>
              </a:spcBef>
            </a:pPr>
            <a:r>
              <a:rPr lang="en-US" sz="4759" b="1" dirty="0">
                <a:solidFill>
                  <a:srgbClr val="FFBD59"/>
                </a:solidFill>
                <a:latin typeface="Mont Bold"/>
                <a:ea typeface="Mont Bold"/>
                <a:cs typeface="Mont Bold"/>
                <a:sym typeface="Mont Bold"/>
              </a:rPr>
              <a:t>2. Non-Functional Requirements</a:t>
            </a: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296862" y="5733095"/>
            <a:ext cx="3991007" cy="4257074"/>
          </a:xfrm>
          <a:custGeom>
            <a:avLst/>
            <a:gdLst/>
            <a:ahLst/>
            <a:cxnLst/>
            <a:rect l="l" t="t" r="r" b="b"/>
            <a:pathLst>
              <a:path w="3991007" h="4257074">
                <a:moveTo>
                  <a:pt x="0" y="0"/>
                </a:moveTo>
                <a:lnTo>
                  <a:pt x="3991007" y="0"/>
                </a:lnTo>
                <a:lnTo>
                  <a:pt x="3991007" y="4257074"/>
                </a:lnTo>
                <a:lnTo>
                  <a:pt x="0" y="4257074"/>
                </a:lnTo>
                <a:lnTo>
                  <a:pt x="0" y="0"/>
                </a:lnTo>
                <a:close/>
              </a:path>
            </a:pathLst>
          </a:custGeom>
          <a:blipFill>
            <a:blip r:embed="rId3">
              <a:alphaModFix amt="37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901542" y="-2841292"/>
            <a:ext cx="9313124" cy="9214833"/>
          </a:xfrm>
          <a:custGeom>
            <a:avLst/>
            <a:gdLst/>
            <a:ahLst/>
            <a:cxnLst/>
            <a:rect l="l" t="t" r="r" b="b"/>
            <a:pathLst>
              <a:path w="9313124" h="9214833">
                <a:moveTo>
                  <a:pt x="0" y="0"/>
                </a:moveTo>
                <a:lnTo>
                  <a:pt x="9313125" y="0"/>
                </a:lnTo>
                <a:lnTo>
                  <a:pt x="9313125" y="9214833"/>
                </a:lnTo>
                <a:lnTo>
                  <a:pt x="0" y="9214833"/>
                </a:lnTo>
                <a:lnTo>
                  <a:pt x="0" y="0"/>
                </a:lnTo>
                <a:close/>
              </a:path>
            </a:pathLst>
          </a:custGeom>
          <a:blipFill>
            <a:blip r:embed="rId5">
              <a:alphaModFix amt="80000"/>
            </a:blip>
            <a:stretch>
              <a:fillRect/>
            </a:stretch>
          </a:blipFill>
        </p:spPr>
        <p:txBody>
          <a:bodyPr/>
          <a:lstStyle/>
          <a:p>
            <a:endParaRPr lang="en-US"/>
          </a:p>
        </p:txBody>
      </p:sp>
      <p:sp>
        <p:nvSpPr>
          <p:cNvPr id="5" name="Freeform 5"/>
          <p:cNvSpPr/>
          <p:nvPr/>
        </p:nvSpPr>
        <p:spPr>
          <a:xfrm>
            <a:off x="13986575" y="153030"/>
            <a:ext cx="4061438" cy="3731446"/>
          </a:xfrm>
          <a:custGeom>
            <a:avLst/>
            <a:gdLst/>
            <a:ahLst/>
            <a:cxnLst/>
            <a:rect l="l" t="t" r="r" b="b"/>
            <a:pathLst>
              <a:path w="4061438" h="3731446">
                <a:moveTo>
                  <a:pt x="0" y="0"/>
                </a:moveTo>
                <a:lnTo>
                  <a:pt x="4061438" y="0"/>
                </a:lnTo>
                <a:lnTo>
                  <a:pt x="4061438" y="3731446"/>
                </a:lnTo>
                <a:lnTo>
                  <a:pt x="0" y="3731446"/>
                </a:lnTo>
                <a:lnTo>
                  <a:pt x="0" y="0"/>
                </a:lnTo>
                <a:close/>
              </a:path>
            </a:pathLst>
          </a:custGeom>
          <a:blipFill>
            <a:blip r:embed="rId6">
              <a:alphaModFix amt="37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TextBox 6"/>
          <p:cNvSpPr txBox="1"/>
          <p:nvPr/>
        </p:nvSpPr>
        <p:spPr>
          <a:xfrm>
            <a:off x="1573943" y="1667527"/>
            <a:ext cx="14443351" cy="8064460"/>
          </a:xfrm>
          <a:prstGeom prst="rect">
            <a:avLst/>
          </a:prstGeom>
        </p:spPr>
        <p:txBody>
          <a:bodyPr lIns="0" tIns="0" rIns="0" bIns="0" rtlCol="0" anchor="t">
            <a:spAutoFit/>
          </a:bodyPr>
          <a:lstStyle/>
          <a:p>
            <a:pPr algn="just">
              <a:lnSpc>
                <a:spcPts val="4036"/>
              </a:lnSpc>
            </a:pPr>
            <a:r>
              <a:rPr lang="en-US" sz="2842" b="1">
                <a:solidFill>
                  <a:srgbClr val="FFBD59"/>
                </a:solidFill>
                <a:latin typeface="Garet Bold"/>
                <a:ea typeface="Garet Bold"/>
                <a:cs typeface="Garet Bold"/>
                <a:sym typeface="Garet Bold"/>
              </a:rPr>
              <a:t>       Internal</a:t>
            </a:r>
          </a:p>
          <a:p>
            <a:pPr marL="613663" lvl="1" indent="-306832" algn="just">
              <a:lnSpc>
                <a:spcPts val="4036"/>
              </a:lnSpc>
              <a:buFont typeface="Arial"/>
              <a:buChar char="•"/>
            </a:pPr>
            <a:r>
              <a:rPr lang="en-US" sz="2842">
                <a:solidFill>
                  <a:srgbClr val="FFFFFF"/>
                </a:solidFill>
                <a:latin typeface="Garet"/>
                <a:ea typeface="Garet"/>
                <a:cs typeface="Garet"/>
                <a:sym typeface="Garet"/>
              </a:rPr>
              <a:t>Shareholders- Reduced customer churn would lead to higher growth and Profit for Telco hence incentivising shareholders to further invest.</a:t>
            </a:r>
          </a:p>
          <a:p>
            <a:pPr algn="just">
              <a:lnSpc>
                <a:spcPts val="4036"/>
              </a:lnSpc>
            </a:pPr>
            <a:endParaRPr lang="en-US" sz="2842">
              <a:solidFill>
                <a:srgbClr val="FFFFFF"/>
              </a:solidFill>
              <a:latin typeface="Garet"/>
              <a:ea typeface="Garet"/>
              <a:cs typeface="Garet"/>
              <a:sym typeface="Garet"/>
            </a:endParaRPr>
          </a:p>
          <a:p>
            <a:pPr marL="613663" lvl="1" indent="-306832" algn="just">
              <a:lnSpc>
                <a:spcPts val="4036"/>
              </a:lnSpc>
              <a:buFont typeface="Arial"/>
              <a:buChar char="•"/>
            </a:pPr>
            <a:r>
              <a:rPr lang="en-US" sz="2842">
                <a:solidFill>
                  <a:srgbClr val="FFFFFF"/>
                </a:solidFill>
                <a:latin typeface="Garet"/>
                <a:ea typeface="Garet"/>
                <a:cs typeface="Garet"/>
                <a:sym typeface="Garet"/>
              </a:rPr>
              <a:t>Customer service representatives- Representatives have to be aware of different customer demographics and how to tackle them.</a:t>
            </a:r>
          </a:p>
          <a:p>
            <a:pPr algn="just">
              <a:lnSpc>
                <a:spcPts val="4036"/>
              </a:lnSpc>
            </a:pPr>
            <a:endParaRPr lang="en-US" sz="2842">
              <a:solidFill>
                <a:srgbClr val="FFFFFF"/>
              </a:solidFill>
              <a:latin typeface="Garet"/>
              <a:ea typeface="Garet"/>
              <a:cs typeface="Garet"/>
              <a:sym typeface="Garet"/>
            </a:endParaRPr>
          </a:p>
          <a:p>
            <a:pPr marL="613663" lvl="1" indent="-306832" algn="just">
              <a:lnSpc>
                <a:spcPts val="4036"/>
              </a:lnSpc>
              <a:buFont typeface="Arial"/>
              <a:buChar char="•"/>
            </a:pPr>
            <a:r>
              <a:rPr lang="en-US" sz="2842">
                <a:solidFill>
                  <a:srgbClr val="FFFFFF"/>
                </a:solidFill>
                <a:latin typeface="Garet"/>
                <a:ea typeface="Garet"/>
                <a:cs typeface="Garet"/>
                <a:sym typeface="Garet"/>
              </a:rPr>
              <a:t>IT personnel- Telco provides several services such as Television browsing, internet service access and SIM issuance. These will have to be kept up to date in order to meet customer expectation levels. </a:t>
            </a:r>
          </a:p>
          <a:p>
            <a:pPr algn="just">
              <a:lnSpc>
                <a:spcPts val="4036"/>
              </a:lnSpc>
            </a:pPr>
            <a:endParaRPr lang="en-US" sz="2842">
              <a:solidFill>
                <a:srgbClr val="FFFFFF"/>
              </a:solidFill>
              <a:latin typeface="Garet"/>
              <a:ea typeface="Garet"/>
              <a:cs typeface="Garet"/>
              <a:sym typeface="Garet"/>
            </a:endParaRPr>
          </a:p>
          <a:p>
            <a:pPr algn="just">
              <a:lnSpc>
                <a:spcPts val="4036"/>
              </a:lnSpc>
            </a:pPr>
            <a:r>
              <a:rPr lang="en-US" sz="2842" b="1">
                <a:solidFill>
                  <a:srgbClr val="FFBD59"/>
                </a:solidFill>
                <a:latin typeface="Garet Bold"/>
                <a:ea typeface="Garet Bold"/>
                <a:cs typeface="Garet Bold"/>
                <a:sym typeface="Garet Bold"/>
              </a:rPr>
              <a:t>       External</a:t>
            </a:r>
          </a:p>
          <a:p>
            <a:pPr marL="613663" lvl="1" indent="-306832" algn="just">
              <a:lnSpc>
                <a:spcPts val="4036"/>
              </a:lnSpc>
              <a:buFont typeface="Arial"/>
              <a:buChar char="•"/>
            </a:pPr>
            <a:r>
              <a:rPr lang="en-US" sz="2842">
                <a:solidFill>
                  <a:srgbClr val="FFFFFF"/>
                </a:solidFill>
                <a:latin typeface="Garet"/>
                <a:ea typeface="Garet"/>
                <a:cs typeface="Garet"/>
                <a:sym typeface="Garet"/>
              </a:rPr>
              <a:t>Customers- The issue faced by Telco is customer churn which clearly indicates that important facilities are lacking or have not been provided and attended to as soon as possible. Some common services they could look into include better service coverage, after sales and updated service</a:t>
            </a:r>
          </a:p>
        </p:txBody>
      </p:sp>
      <p:sp>
        <p:nvSpPr>
          <p:cNvPr id="7" name="TextBox 7"/>
          <p:cNvSpPr txBox="1"/>
          <p:nvPr/>
        </p:nvSpPr>
        <p:spPr>
          <a:xfrm>
            <a:off x="3700322" y="165925"/>
            <a:ext cx="11527006" cy="1504950"/>
          </a:xfrm>
          <a:prstGeom prst="rect">
            <a:avLst/>
          </a:prstGeom>
        </p:spPr>
        <p:txBody>
          <a:bodyPr lIns="0" tIns="0" rIns="0" bIns="0" rtlCol="0" anchor="t">
            <a:spAutoFit/>
          </a:bodyPr>
          <a:lstStyle/>
          <a:p>
            <a:pPr marL="0" lvl="0" indent="0" algn="ctr">
              <a:lnSpc>
                <a:spcPts val="9632"/>
              </a:lnSpc>
            </a:pPr>
            <a:r>
              <a:rPr lang="en-US" sz="8027" b="1" spc="-80">
                <a:solidFill>
                  <a:srgbClr val="FFBD59"/>
                </a:solidFill>
                <a:latin typeface="Mont Bold"/>
                <a:ea typeface="Mont Bold"/>
                <a:cs typeface="Mont Bold"/>
                <a:sym typeface="Mont Bold"/>
              </a:rPr>
              <a:t>STAKEHOLDERS</a:t>
            </a: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US"/>
          </a:p>
        </p:txBody>
      </p:sp>
      <p:sp>
        <p:nvSpPr>
          <p:cNvPr id="3" name="Freeform 3"/>
          <p:cNvSpPr/>
          <p:nvPr/>
        </p:nvSpPr>
        <p:spPr>
          <a:xfrm>
            <a:off x="0" y="0"/>
            <a:ext cx="18288000" cy="4273013"/>
          </a:xfrm>
          <a:custGeom>
            <a:avLst/>
            <a:gdLst/>
            <a:ahLst/>
            <a:cxnLst/>
            <a:rect l="l" t="t" r="r" b="b"/>
            <a:pathLst>
              <a:path w="18288000" h="4273013">
                <a:moveTo>
                  <a:pt x="0" y="0"/>
                </a:moveTo>
                <a:lnTo>
                  <a:pt x="18288000" y="0"/>
                </a:lnTo>
                <a:lnTo>
                  <a:pt x="18288000" y="4273013"/>
                </a:lnTo>
                <a:lnTo>
                  <a:pt x="0" y="4273013"/>
                </a:lnTo>
                <a:lnTo>
                  <a:pt x="0" y="0"/>
                </a:lnTo>
                <a:close/>
              </a:path>
            </a:pathLst>
          </a:custGeom>
          <a:blipFill>
            <a:blip r:embed="rId3"/>
            <a:stretch>
              <a:fillRect t="-255586"/>
            </a:stretch>
          </a:blipFill>
        </p:spPr>
        <p:txBody>
          <a:bodyPr/>
          <a:lstStyle/>
          <a:p>
            <a:endParaRPr lang="en-US"/>
          </a:p>
        </p:txBody>
      </p:sp>
      <p:sp>
        <p:nvSpPr>
          <p:cNvPr id="4" name="TextBox 4"/>
          <p:cNvSpPr txBox="1"/>
          <p:nvPr/>
        </p:nvSpPr>
        <p:spPr>
          <a:xfrm>
            <a:off x="2570017" y="0"/>
            <a:ext cx="13147966" cy="1713224"/>
          </a:xfrm>
          <a:prstGeom prst="rect">
            <a:avLst/>
          </a:prstGeom>
        </p:spPr>
        <p:txBody>
          <a:bodyPr lIns="0" tIns="0" rIns="0" bIns="0" rtlCol="0" anchor="t">
            <a:spAutoFit/>
          </a:bodyPr>
          <a:lstStyle/>
          <a:p>
            <a:pPr algn="ctr">
              <a:lnSpc>
                <a:spcPts val="11620"/>
              </a:lnSpc>
            </a:pPr>
            <a:r>
              <a:rPr lang="en-US" sz="8300" b="1" dirty="0">
                <a:solidFill>
                  <a:srgbClr val="FFBD59"/>
                </a:solidFill>
                <a:latin typeface="Mont Bold"/>
                <a:ea typeface="Mont Bold"/>
                <a:cs typeface="Mont Bold"/>
                <a:sym typeface="Mont Bold"/>
              </a:rPr>
              <a:t>Elicitation Techniques</a:t>
            </a:r>
          </a:p>
        </p:txBody>
      </p:sp>
      <p:sp>
        <p:nvSpPr>
          <p:cNvPr id="5" name="TextBox 5"/>
          <p:cNvSpPr txBox="1"/>
          <p:nvPr/>
        </p:nvSpPr>
        <p:spPr>
          <a:xfrm>
            <a:off x="1662301" y="1549241"/>
            <a:ext cx="14963399" cy="10454640"/>
          </a:xfrm>
          <a:prstGeom prst="rect">
            <a:avLst/>
          </a:prstGeom>
        </p:spPr>
        <p:txBody>
          <a:bodyPr lIns="0" tIns="0" rIns="0" bIns="0" rtlCol="0" anchor="t">
            <a:spAutoFit/>
          </a:bodyPr>
          <a:lstStyle/>
          <a:p>
            <a:pPr algn="l">
              <a:lnSpc>
                <a:spcPts val="3360"/>
              </a:lnSpc>
            </a:pPr>
            <a:r>
              <a:rPr lang="en-US" sz="2400">
                <a:solidFill>
                  <a:srgbClr val="FFFFFF"/>
                </a:solidFill>
                <a:latin typeface="Garet"/>
                <a:ea typeface="Garet"/>
                <a:cs typeface="Garet"/>
                <a:sym typeface="Garet"/>
              </a:rPr>
              <a:t>Elicitation Techniques are certain ways used in order to obtain information or data from elsewhere, mainly through conversations and dialogues.  Below are certain techniques</a:t>
            </a:r>
          </a:p>
          <a:p>
            <a:pPr algn="l">
              <a:lnSpc>
                <a:spcPts val="3360"/>
              </a:lnSpc>
            </a:pPr>
            <a:endParaRPr lang="en-US" sz="2400">
              <a:solidFill>
                <a:srgbClr val="FFFFFF"/>
              </a:solidFill>
              <a:latin typeface="Garet"/>
              <a:ea typeface="Garet"/>
              <a:cs typeface="Garet"/>
              <a:sym typeface="Garet"/>
            </a:endParaRPr>
          </a:p>
          <a:p>
            <a:pPr algn="l">
              <a:lnSpc>
                <a:spcPts val="3360"/>
              </a:lnSpc>
            </a:pPr>
            <a:r>
              <a:rPr lang="en-US" sz="2400">
                <a:solidFill>
                  <a:srgbClr val="FFFFFF"/>
                </a:solidFill>
                <a:latin typeface="Garet"/>
                <a:ea typeface="Garet"/>
                <a:cs typeface="Garet"/>
                <a:sym typeface="Garet"/>
              </a:rPr>
              <a:t> </a:t>
            </a:r>
            <a:r>
              <a:rPr lang="en-US" sz="2400">
                <a:solidFill>
                  <a:srgbClr val="FFBD59"/>
                </a:solidFill>
                <a:latin typeface="Garet"/>
                <a:ea typeface="Garet"/>
                <a:cs typeface="Garet"/>
                <a:sym typeface="Garet"/>
              </a:rPr>
              <a:t>1.</a:t>
            </a:r>
            <a:r>
              <a:rPr lang="en-US" sz="2400">
                <a:solidFill>
                  <a:srgbClr val="FFFFFF"/>
                </a:solidFill>
                <a:latin typeface="Garet"/>
                <a:ea typeface="Garet"/>
                <a:cs typeface="Garet"/>
                <a:sym typeface="Garet"/>
              </a:rPr>
              <a:t> </a:t>
            </a:r>
            <a:r>
              <a:rPr lang="en-US" sz="2400">
                <a:solidFill>
                  <a:srgbClr val="FFBD59"/>
                </a:solidFill>
                <a:latin typeface="Garet"/>
                <a:ea typeface="Garet"/>
                <a:cs typeface="Garet"/>
                <a:sym typeface="Garet"/>
              </a:rPr>
              <a:t>I</a:t>
            </a:r>
            <a:r>
              <a:rPr lang="en-US" sz="2400" b="1">
                <a:solidFill>
                  <a:srgbClr val="FFBD59"/>
                </a:solidFill>
                <a:latin typeface="Garet Bold"/>
                <a:ea typeface="Garet Bold"/>
                <a:cs typeface="Garet Bold"/>
                <a:sym typeface="Garet Bold"/>
              </a:rPr>
              <a:t>nterviews</a:t>
            </a:r>
          </a:p>
          <a:p>
            <a:pPr marL="518162" lvl="1" indent="-259081" algn="l">
              <a:lnSpc>
                <a:spcPts val="3360"/>
              </a:lnSpc>
              <a:buFont typeface="Arial"/>
              <a:buChar char="•"/>
            </a:pPr>
            <a:r>
              <a:rPr lang="en-US" sz="2400">
                <a:solidFill>
                  <a:srgbClr val="FFFFFF"/>
                </a:solidFill>
                <a:latin typeface="Garet"/>
                <a:ea typeface="Garet"/>
                <a:cs typeface="Garet"/>
                <a:sym typeface="Garet"/>
              </a:rPr>
              <a:t>Structured interviews:</a:t>
            </a:r>
          </a:p>
          <a:p>
            <a:pPr algn="l">
              <a:lnSpc>
                <a:spcPts val="3360"/>
              </a:lnSpc>
            </a:pPr>
            <a:r>
              <a:rPr lang="en-US" sz="2400">
                <a:solidFill>
                  <a:srgbClr val="FFFFFF"/>
                </a:solidFill>
                <a:latin typeface="Garet"/>
                <a:ea typeface="Garet"/>
                <a:cs typeface="Garet"/>
                <a:sym typeface="Garet"/>
              </a:rPr>
              <a:t>Structured interviews are a direct form of interviewing candidates, it can help solve direct problems a business has identified. </a:t>
            </a:r>
          </a:p>
          <a:p>
            <a:pPr algn="l">
              <a:lnSpc>
                <a:spcPts val="3360"/>
              </a:lnSpc>
            </a:pPr>
            <a:endParaRPr lang="en-US" sz="2400">
              <a:solidFill>
                <a:srgbClr val="FFFFFF"/>
              </a:solidFill>
              <a:latin typeface="Garet"/>
              <a:ea typeface="Garet"/>
              <a:cs typeface="Garet"/>
              <a:sym typeface="Garet"/>
            </a:endParaRPr>
          </a:p>
          <a:p>
            <a:pPr marL="518162" lvl="1" indent="-259081" algn="l">
              <a:lnSpc>
                <a:spcPts val="3360"/>
              </a:lnSpc>
              <a:buFont typeface="Arial"/>
              <a:buChar char="•"/>
            </a:pPr>
            <a:r>
              <a:rPr lang="en-US" sz="2400">
                <a:solidFill>
                  <a:srgbClr val="FFFFFF"/>
                </a:solidFill>
                <a:latin typeface="Garet"/>
                <a:ea typeface="Garet"/>
                <a:cs typeface="Garet"/>
                <a:sym typeface="Garet"/>
              </a:rPr>
              <a:t>Unstructured interviews:</a:t>
            </a:r>
          </a:p>
          <a:p>
            <a:pPr algn="l">
              <a:lnSpc>
                <a:spcPts val="3360"/>
              </a:lnSpc>
            </a:pPr>
            <a:r>
              <a:rPr lang="en-US" sz="2400">
                <a:solidFill>
                  <a:srgbClr val="FFFFFF"/>
                </a:solidFill>
                <a:latin typeface="Garet"/>
                <a:ea typeface="Garet"/>
                <a:cs typeface="Garet"/>
                <a:sym typeface="Garet"/>
              </a:rPr>
              <a:t>Unlike structured interviews these interview methods are much more open and can bring in confidence in participants.  This method of interviewing can help businesses identify problems that they have not identified due to the discovery of unidentified information.</a:t>
            </a:r>
          </a:p>
          <a:p>
            <a:pPr algn="l">
              <a:lnSpc>
                <a:spcPts val="3360"/>
              </a:lnSpc>
            </a:pPr>
            <a:endParaRPr lang="en-US" sz="2400">
              <a:solidFill>
                <a:srgbClr val="FFFFFF"/>
              </a:solidFill>
              <a:latin typeface="Garet"/>
              <a:ea typeface="Garet"/>
              <a:cs typeface="Garet"/>
              <a:sym typeface="Garet"/>
            </a:endParaRPr>
          </a:p>
          <a:p>
            <a:pPr algn="l">
              <a:lnSpc>
                <a:spcPts val="3360"/>
              </a:lnSpc>
            </a:pPr>
            <a:r>
              <a:rPr lang="en-US" sz="2400">
                <a:solidFill>
                  <a:srgbClr val="FFBD59"/>
                </a:solidFill>
                <a:latin typeface="Garet"/>
                <a:ea typeface="Garet"/>
                <a:cs typeface="Garet"/>
                <a:sym typeface="Garet"/>
              </a:rPr>
              <a:t>2.</a:t>
            </a:r>
            <a:r>
              <a:rPr lang="en-US" sz="2400">
                <a:solidFill>
                  <a:srgbClr val="FFFFFF"/>
                </a:solidFill>
                <a:latin typeface="Garet"/>
                <a:ea typeface="Garet"/>
                <a:cs typeface="Garet"/>
                <a:sym typeface="Garet"/>
              </a:rPr>
              <a:t> </a:t>
            </a:r>
            <a:r>
              <a:rPr lang="en-US" sz="2400" b="1">
                <a:solidFill>
                  <a:srgbClr val="FFBD59"/>
                </a:solidFill>
                <a:latin typeface="Garet Bold"/>
                <a:ea typeface="Garet Bold"/>
                <a:cs typeface="Garet Bold"/>
                <a:sym typeface="Garet Bold"/>
              </a:rPr>
              <a:t>Surveys </a:t>
            </a:r>
          </a:p>
          <a:p>
            <a:pPr algn="l">
              <a:lnSpc>
                <a:spcPts val="3360"/>
              </a:lnSpc>
            </a:pPr>
            <a:r>
              <a:rPr lang="en-US" sz="2400">
                <a:solidFill>
                  <a:srgbClr val="FFFFFF"/>
                </a:solidFill>
                <a:latin typeface="Garet"/>
                <a:ea typeface="Garet"/>
                <a:cs typeface="Garet"/>
                <a:sym typeface="Garet"/>
              </a:rPr>
              <a:t>This is a method of gathering information by making use of documents with questions given towards a group of people who represent the population as a whole. There are two types of surveys, online based and paper based surveys.</a:t>
            </a:r>
          </a:p>
          <a:p>
            <a:pPr algn="l">
              <a:lnSpc>
                <a:spcPts val="3360"/>
              </a:lnSpc>
            </a:pPr>
            <a:endParaRPr lang="en-US" sz="2400">
              <a:solidFill>
                <a:srgbClr val="FFFFFF"/>
              </a:solidFill>
              <a:latin typeface="Garet"/>
              <a:ea typeface="Garet"/>
              <a:cs typeface="Garet"/>
              <a:sym typeface="Garet"/>
            </a:endParaRPr>
          </a:p>
          <a:p>
            <a:pPr algn="l">
              <a:lnSpc>
                <a:spcPts val="3360"/>
              </a:lnSpc>
            </a:pPr>
            <a:r>
              <a:rPr lang="en-US" sz="2400">
                <a:solidFill>
                  <a:srgbClr val="FFFFFF"/>
                </a:solidFill>
                <a:latin typeface="Garet"/>
                <a:ea typeface="Garet"/>
                <a:cs typeface="Garet"/>
                <a:sym typeface="Garet"/>
              </a:rPr>
              <a:t>Sample survey questions can be used as these questions are designed in certain ways to meet a goal. In our instance it would be to lower customer churn. </a:t>
            </a:r>
          </a:p>
          <a:p>
            <a:pPr algn="l">
              <a:lnSpc>
                <a:spcPts val="3360"/>
              </a:lnSpc>
            </a:pPr>
            <a:endParaRPr lang="en-US" sz="2400">
              <a:solidFill>
                <a:srgbClr val="FFFFFF"/>
              </a:solidFill>
              <a:latin typeface="Garet"/>
              <a:ea typeface="Garet"/>
              <a:cs typeface="Garet"/>
              <a:sym typeface="Garet"/>
            </a:endParaRPr>
          </a:p>
          <a:p>
            <a:pPr algn="l">
              <a:lnSpc>
                <a:spcPts val="3360"/>
              </a:lnSpc>
            </a:pPr>
            <a:endParaRPr lang="en-US" sz="2400">
              <a:solidFill>
                <a:srgbClr val="FFFFFF"/>
              </a:solidFill>
              <a:latin typeface="Garet"/>
              <a:ea typeface="Garet"/>
              <a:cs typeface="Garet"/>
              <a:sym typeface="Garet"/>
            </a:endParaRPr>
          </a:p>
          <a:p>
            <a:pPr algn="l">
              <a:lnSpc>
                <a:spcPts val="3360"/>
              </a:lnSpc>
            </a:pPr>
            <a:endParaRPr lang="en-US" sz="2400">
              <a:solidFill>
                <a:srgbClr val="FFFFFF"/>
              </a:solidFill>
              <a:latin typeface="Garet"/>
              <a:ea typeface="Garet"/>
              <a:cs typeface="Garet"/>
              <a:sym typeface="Garet"/>
            </a:endParaRPr>
          </a:p>
          <a:p>
            <a:pPr algn="l">
              <a:lnSpc>
                <a:spcPts val="3360"/>
              </a:lnSpc>
            </a:pPr>
            <a:endParaRPr lang="en-US" sz="2400">
              <a:solidFill>
                <a:srgbClr val="FFFFFF"/>
              </a:solidFill>
              <a:latin typeface="Garet"/>
              <a:ea typeface="Garet"/>
              <a:cs typeface="Garet"/>
              <a:sym typeface="Garet"/>
            </a:endParaRPr>
          </a:p>
          <a:p>
            <a:pPr algn="ctr">
              <a:lnSpc>
                <a:spcPts val="3360"/>
              </a:lnSpc>
              <a:spcBef>
                <a:spcPct val="0"/>
              </a:spcBef>
            </a:pPr>
            <a:endParaRPr lang="en-US" sz="2400">
              <a:solidFill>
                <a:srgbClr val="FFFFFF"/>
              </a:solidFill>
              <a:latin typeface="Garet"/>
              <a:ea typeface="Garet"/>
              <a:cs typeface="Garet"/>
              <a:sym typeface="Garet"/>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1496</Words>
  <Application>Microsoft Office PowerPoint</Application>
  <PresentationFormat>Custom</PresentationFormat>
  <Paragraphs>114</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Garet</vt:lpstr>
      <vt:lpstr>Calibri</vt:lpstr>
      <vt:lpstr>Mont Bold</vt:lpstr>
      <vt:lpstr>Garet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Dark Modern Corporate App Development Startup Pitch Deck Presentation</dc:title>
  <cp:lastModifiedBy>Mallikachchige Sathruwan</cp:lastModifiedBy>
  <cp:revision>2</cp:revision>
  <dcterms:created xsi:type="dcterms:W3CDTF">2006-08-16T00:00:00Z</dcterms:created>
  <dcterms:modified xsi:type="dcterms:W3CDTF">2024-10-20T16:11:41Z</dcterms:modified>
  <dc:identifier>DAGT6djz6QI</dc:identifier>
</cp:coreProperties>
</file>